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Selamat pagi/siang Bapak/Ibu Dosen dan rekan-rekan Magister Teknik Sipil (S2). Pada presentasi ini saya memaparkan penyelesaian komprehensif studi kasus Sedimentasi dan Erosi Hulu-Hilir di DAS Garang, Semarang (sistem koordinat UTM Zona 49S / EPSG:32749), yang telah saya integrasikan ke dalam aplikasi WebGIS 3D Terrain &amp; Machine Learning berbasis data observasi riil di http://43.157.197.253/das-garang/.</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Slide 2 menjelaskan konfigurasi hidrologi unik DAS Garang: mengapa pembangunan Waduk Jatibarang saja belum menghentikan pendangkalan di Kanal Banjir Barat (KBB). Karena Waduk Jatibarang berada di Sub-DAS Kreo (54,2 km²), sedangkan Sub-DAS Kripik (61,4 km²) yang bertanah Grumusol dan Sub-DAS Garang Utama (88,4 km²) bermuara langsung ke Bendung Simongan tanpa melewati waduk.</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Pada Slide 3 ditampilkan hasil delineasi 3 Sub-DAS Garang dalam sistem koordinat UTM Zona 49S (EPSG:32749). Luas total DAS Garang adalah 204,0 km² (20.400 ha) dengan Orde Sungai Strahler maksimum 5 di alur Kali Garang–KBB, dan Kerapatan Drainase (Dd) rata-rata 2,18 km/km² yang mengindikasikan respon limpasan permukaan cepat.</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Slide 4 menyajikan data stasiun curah hujan riil 5 tahun terakhir (2021-2025) di 5 pos hujan DAS Garang. Perhatikan bahwa Stasiun Gunungpati (3.370,3 mm/thn) dan Stasiun Mijen (3.468,3 mm/thn) memiliki nilai erosivitas Bols tertinggi (R = 1.956,5 dan 1.988,6), yang berhimpitan langsung dengan zona tanah Grumusol/Mediteran di Sub-DAS Kripik dan Kreo.</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Pada Slide 5 terlihat hasil pemodelan spasial RUSLE yang di-drape langsung di atas 3D Terrain DEM DAS Garang. Laju erosi rata-rata DAS meningkat dari 60,59 ton/ha/thn (2021) menjadi 122,87 ton/ha/thn (2026), dipicu oleh lonjakan luas Kelas TBE V (Sangat Berat &gt;480 ton/ha/thn) dari 540,6 ha menjadi 2.156,7 ha di lereng tengah Gunungpati, Mijen, dan Kripik.</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Slide 6 secara eksplisit menjawab Poin 2 dan Poin 3 dari slide tugas dosen: (1) Analisis infrastruktur penampung Waduk Jatibarang, Bendung Simongan, KBB, dan jaringan Embung di Gunungpati/Mijen; serta (2) Pemetaan Kerawanan berdasarkan 4 parameter utama (Curah Hujan 25%, Kemiringan Lereng 30%, Tutupan Lahan 25%, dan Buffer Sungai 20%) yang menghasilkan 4.202,1 ha Kerawanan Rendah, 12.426,8 ha Sedang, dan 3.771,1 ha Tinggi.</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Slide 7 menjawab Poin 4 dari slide tugas dosen: hasil Spatial Overlay (GeoPandas Spatial Intersect) antara peta tingkat kerawanan 4 parameter dengan sebaran permukiman di Kota dan Kabupaten Semarang. Dua klaster permukiman paling terdampak adalah: (1) Kec. Gunungpati (466,9 ha rawan tinggi akibat kelerengan &amp; tanah Grumusol di Sub-DAS Kripik/Kreo), dan (2) Kec. Semarang Barat &amp; Utara di koridor Simongan–KBB (143,7 ha / 18,2% rawan tinggi akibat pendangkalan KBB).</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Slide 6 menjawab Tugas 3 mengenai monitoring perubahan tutupan lahan 5 tahun terakhir (2021-2026). Penyebab utama melonjaknya erosi DAS Garang adalah menyusutnya 2.980,9 ha kebun campuran di lereng tengah yang beralih menjadi tegalan terbuka (+1.867,6 ha), permukiman (+574,6 ha), dan tanah kupasan konstruksi (+682,3 ha).</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Slide 7 memaparkan perhitungan kuantitatif Sediment Yield (SY) menggunakan metode SDR Ensemble. Temuan terpenting bagi rekayasa sumber daya air adalah: Sub-DAS Kripik menghasilkan beban sedimen tertinggi (205.331 ton/thn dengan laju erosi 163,99 ton/ha/thn) yang sama sekali tidak tertahan oleh Waduk Jatibarang.</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Pada Slide 8 kita melihat visualisasi 3D Satellite Terrain (MapLibre GL DEM + Esri World Imagery) yang memperlihatkan pertemuan 3 sungai di Bendung Simongan menuju Muara Kanal Banjir Barat (KBB). Volume endapan di KBB mencapai 87.545 m³/tahun atau memicu aggradasi dasar 25,9 cm/tahun.</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Slide 9 menunjukkan nilai tambah akademis S2 berupa penerapan Machine Learning (Gradient Boosting, Random Forest, dan Deep MLP Neural Network) dengan R² mencapai 0,9512–0,9599 dan ROC-AUC 0,9989, lengkap dengan klasterisasi spasial K-Means 4 zona prioritas konservasi yang divisualisasikan dalam 3D.</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Pada Slide 10 ini kita dapat langsung beralih ke browser untuk mendemonstrasikan aplikasi secara live di http://43.157.197.253/das-garang/ — memutar blok 3D Terrain Gunung Ungaran, mengganti layer 3D RUSLE &amp; K-Means, serta menggeser slider simulasi Sabo Dam dan Teras Bangku.</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Slide 11 merangkum kerangka laporan akademis S2 beserta rekomendasi rekayasa teknik sipil hidroteknik dan konservasi vegetatif yang terukur dampaknya dalam memperpanjang umur guna Waduk Jatibarang dari 54,1 tahun menjadi 128,0 tahun serta memangkas pendangkalan KBB lebih dari 50%. Terima kasih.</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3.pn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0B1120"/>
        </a:solidFill>
        <a:effectLst/>
      </p:bgPr>
    </p:bg>
    <p:spTree>
      <p:nvGrpSpPr>
        <p:cNvPr id="1" name=""/>
        <p:cNvGrpSpPr/>
        <p:nvPr/>
      </p:nvGrpSpPr>
      <p:grpSpPr/>
      <p:sp>
        <p:nvSpPr>
          <p:cNvPr id="2" name="Rounded Rectangle 1"/>
          <p:cNvSpPr/>
          <p:nvPr/>
        </p:nvSpPr>
        <p:spPr>
          <a:xfrm>
            <a:off x="502920" y="502920"/>
            <a:ext cx="5303520" cy="329184"/>
          </a:xfrm>
          <a:prstGeom prst="roundRect">
            <a:avLst/>
          </a:prstGeom>
          <a:solidFill>
            <a:srgbClr val="0E2D4B"/>
          </a:solidFill>
          <a:ln>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000" b="1">
                <a:solidFill>
                  <a:srgbClr val="38BDF8"/>
                </a:solidFill>
                <a:latin typeface="Segoe UI"/>
              </a:defRPr>
            </a:pPr>
            <a:r>
              <a:t>TUGAS MAGISTER TEKNIK SIPIL (S2) • HIDROLOGI &amp; REKAYASA DAS</a:t>
            </a:r>
          </a:p>
        </p:txBody>
      </p:sp>
      <p:sp>
        <p:nvSpPr>
          <p:cNvPr id="3" name="TextBox 2"/>
          <p:cNvSpPr txBox="1"/>
          <p:nvPr/>
        </p:nvSpPr>
        <p:spPr>
          <a:xfrm>
            <a:off x="502920" y="960120"/>
            <a:ext cx="5669280" cy="2926080"/>
          </a:xfrm>
          <a:prstGeom prst="rect">
            <a:avLst/>
          </a:prstGeom>
          <a:noFill/>
        </p:spPr>
        <p:txBody>
          <a:bodyPr wrap="square">
            <a:spAutoFit/>
          </a:bodyPr>
          <a:lstStyle/>
          <a:p>
            <a:pPr>
              <a:spcAft>
                <a:spcPts val="800"/>
              </a:spcAft>
              <a:defRPr sz="2400" b="1">
                <a:solidFill>
                  <a:srgbClr val="F8FAFC"/>
                </a:solidFill>
                <a:latin typeface="Segoe UI"/>
              </a:defRPr>
            </a:pPr>
            <a:r>
              <a:t>ANALISIS KASUS SEDIMENTASI &amp; EROSI HULU–HILIR DAS GARANG SEMARANG</a:t>
            </a:r>
          </a:p>
          <a:p>
            <a:pPr>
              <a:spcAft>
                <a:spcPts val="1200"/>
              </a:spcAft>
              <a:defRPr sz="1250">
                <a:solidFill>
                  <a:srgbClr val="38BDF8"/>
                </a:solidFill>
                <a:latin typeface="Segoe UI"/>
              </a:defRPr>
            </a:pPr>
            <a:r>
              <a:t>Pemodelan Spasial RUSLE (A = R×K×LS×C×P), Monitoring Tutupan Lahan Sentinel-2 (2021–2026), Evaluasi Umur Guna Waduk Jatibarang &amp; Hilir KBB, serta Integrasi 3D Terrain WebGIS &amp; Machine Learning</a:t>
            </a:r>
          </a:p>
        </p:txBody>
      </p:sp>
      <p:sp>
        <p:nvSpPr>
          <p:cNvPr id="4" name="Rounded Rectangle 3"/>
          <p:cNvSpPr/>
          <p:nvPr/>
        </p:nvSpPr>
        <p:spPr>
          <a:xfrm>
            <a:off x="502920" y="3246120"/>
            <a:ext cx="5577840" cy="2057400"/>
          </a:xfrm>
          <a:prstGeom prst="roundRect">
            <a:avLst>
              <a:gd name="adj" fmla="val 3000"/>
            </a:avLst>
          </a:prstGeom>
          <a:solidFill>
            <a:srgbClr val="121C31"/>
          </a:solidFill>
          <a:ln w="12700">
            <a:solidFill>
              <a:srgbClr val="2D4162"/>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576072" y="3246120"/>
            <a:ext cx="5431536" cy="54864"/>
          </a:xfrm>
          <a:prstGeom prst="rect">
            <a:avLst/>
          </a:prstGeom>
          <a:solidFill>
            <a:srgbClr val="F59E0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649224" y="3355848"/>
            <a:ext cx="5285231" cy="1874519"/>
          </a:xfrm>
          <a:prstGeom prst="rect">
            <a:avLst/>
          </a:prstGeom>
          <a:noFill/>
        </p:spPr>
        <p:txBody>
          <a:bodyPr wrap="square">
            <a:spAutoFit/>
          </a:bodyPr>
          <a:lstStyle/>
          <a:p>
            <a:pPr>
              <a:spcAft>
                <a:spcPts val="600"/>
              </a:spcAft>
              <a:defRPr sz="1100" b="1">
                <a:solidFill>
                  <a:srgbClr val="F59E0B"/>
                </a:solidFill>
                <a:latin typeface="Segoe UI"/>
              </a:defRPr>
            </a:pPr>
            <a:r>
              <a:t>SPESIFIKASI STUDI KASUS &amp; TOOLS GEOSPASIAL (DATA RIIL)</a:t>
            </a:r>
          </a:p>
          <a:p>
            <a:pPr>
              <a:spcAft>
                <a:spcPts val="400"/>
              </a:spcAft>
            </a:pPr>
            <a:r>
              <a:rPr b="1" sz="950">
                <a:solidFill>
                  <a:srgbClr val="F8FAFC"/>
                </a:solidFill>
                <a:latin typeface="Segoe UI"/>
              </a:rPr>
              <a:t>• Lokasi Studi: </a:t>
            </a:r>
            <a:r>
              <a:rPr sz="950">
                <a:solidFill>
                  <a:srgbClr val="CBD5E1"/>
                </a:solidFill>
                <a:latin typeface="Segoe UI"/>
              </a:rPr>
              <a:t>DAS Garang (Hulu G. Ungaran +1.978 mdpl → Tengah Banyumanik / Waduk Jatibarang → Hilir Muara Kanal Banjir Barat / KBB).</a:t>
            </a:r>
          </a:p>
          <a:p>
            <a:pPr>
              <a:spcAft>
                <a:spcPts val="400"/>
              </a:spcAft>
            </a:pPr>
            <a:r>
              <a:rPr b="1" sz="950">
                <a:solidFill>
                  <a:srgbClr val="F8FAFC"/>
                </a:solidFill>
                <a:latin typeface="Segoe UI"/>
              </a:rPr>
              <a:t>• Sistem Koordinat: </a:t>
            </a:r>
            <a:r>
              <a:rPr sz="950">
                <a:solidFill>
                  <a:srgbClr val="CBD5E1"/>
                </a:solidFill>
                <a:latin typeface="Segoe UI"/>
              </a:rPr>
              <a:t>UTM Zona 49S (EPSG:32749) &amp; WGS 84 (EPSG:4326).</a:t>
            </a:r>
          </a:p>
          <a:p>
            <a:pPr>
              <a:spcAft>
                <a:spcPts val="400"/>
              </a:spcAft>
            </a:pPr>
            <a:r>
              <a:rPr b="1" sz="950">
                <a:solidFill>
                  <a:srgbClr val="F8FAFC"/>
                </a:solidFill>
                <a:latin typeface="Segoe UI"/>
              </a:rPr>
              <a:t>• Stack Tools GIS: </a:t>
            </a:r>
            <a:r>
              <a:rPr sz="950">
                <a:solidFill>
                  <a:srgbClr val="CBD5E1"/>
                </a:solidFill>
                <a:latin typeface="Segoe UI"/>
              </a:rPr>
              <a:t>QGIS 3.34 LTR, Python (GeoPandas, Rasterio, SciPy), WhiteboxTools D8 Hydro, Google Earth Engine (Sentinel-2 L2A), GDAL/PROJ.</a:t>
            </a:r>
          </a:p>
          <a:p>
            <a:pPr>
              <a:spcAft>
                <a:spcPts val="400"/>
              </a:spcAft>
            </a:pPr>
            <a:r>
              <a:rPr b="1" sz="950">
                <a:solidFill>
                  <a:srgbClr val="F8FAFC"/>
                </a:solidFill>
                <a:latin typeface="Segoe UI"/>
              </a:rPr>
              <a:t>• Stack 3D &amp; AI: </a:t>
            </a:r>
            <a:r>
              <a:rPr sz="950">
                <a:solidFill>
                  <a:srgbClr val="CBD5E1"/>
                </a:solidFill>
                <a:latin typeface="Segoe UI"/>
              </a:rPr>
              <a:t>Three.js WebGL 3D Terrain Diorama, MapLibre GL 3D DEM, Scikit-Learn (Gradient Boosting, Random Forest, Deep MLP, K-Means).</a:t>
            </a:r>
          </a:p>
        </p:txBody>
      </p:sp>
      <p:sp>
        <p:nvSpPr>
          <p:cNvPr id="7" name="Rounded Rectangle 6"/>
          <p:cNvSpPr/>
          <p:nvPr/>
        </p:nvSpPr>
        <p:spPr>
          <a:xfrm>
            <a:off x="502920" y="5486400"/>
            <a:ext cx="5577840" cy="868680"/>
          </a:xfrm>
          <a:prstGeom prst="roundRect">
            <a:avLst/>
          </a:prstGeom>
          <a:solidFill>
            <a:srgbClr val="063028"/>
          </a:solidFill>
          <a:ln w="19050">
            <a:solidFill>
              <a:srgbClr val="10B981"/>
            </a:solid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defRPr sz="950" b="1">
                <a:solidFill>
                  <a:srgbClr val="10B981"/>
                </a:solidFill>
              </a:defRPr>
            </a:pPr>
            <a:r>
              <a:t>LIVE DEPLOYMENT WEBGIS 3D &amp; MACHINE LEARNING (SERVER VM):</a:t>
            </a:r>
          </a:p>
          <a:p>
            <a:pPr>
              <a:defRPr sz="1200" b="1">
                <a:solidFill>
                  <a:srgbClr val="F8FAFC"/>
                </a:solidFill>
                <a:latin typeface="Consolas"/>
              </a:defRPr>
            </a:pPr>
            <a:r>
              <a:t>http://43.157.197.253/das-garang/   |   https://markijo.my.id/das-garang/</a:t>
            </a:r>
          </a:p>
        </p:txBody>
      </p:sp>
      <p:pic>
        <p:nvPicPr>
          <p:cNvPr id="8" name="Picture 7" descr="diorama_3d_sand_block.png"/>
          <p:cNvPicPr>
            <a:picLocks noChangeAspect="1"/>
          </p:cNvPicPr>
          <p:nvPr/>
        </p:nvPicPr>
        <p:blipFill>
          <a:blip r:embed="rId2"/>
          <a:stretch>
            <a:fillRect/>
          </a:stretch>
        </p:blipFill>
        <p:spPr>
          <a:xfrm>
            <a:off x="6263640" y="594360"/>
            <a:ext cx="5577840" cy="2446115"/>
          </a:xfrm>
          <a:prstGeom prst="rect">
            <a:avLst/>
          </a:prstGeom>
        </p:spPr>
      </p:pic>
      <p:sp>
        <p:nvSpPr>
          <p:cNvPr id="9" name="TextBox 8"/>
          <p:cNvSpPr txBox="1"/>
          <p:nvPr/>
        </p:nvSpPr>
        <p:spPr>
          <a:xfrm>
            <a:off x="6263640" y="4343400"/>
            <a:ext cx="5577840" cy="2011680"/>
          </a:xfrm>
          <a:prstGeom prst="rect">
            <a:avLst/>
          </a:prstGeom>
          <a:noFill/>
        </p:spPr>
        <p:txBody>
          <a:bodyPr wrap="square">
            <a:spAutoFit/>
          </a:bodyPr>
          <a:lstStyle/>
          <a:p>
            <a:pPr>
              <a:defRPr sz="1000" b="1">
                <a:solidFill>
                  <a:srgbClr val="38BDF8"/>
                </a:solidFill>
              </a:defRPr>
            </a:pPr>
            <a:r>
              <a:t>RINGKASAN EKSEKUTIF PARAMETER UTAMA DAS GARANG:</a:t>
            </a:r>
          </a:p>
        </p:txBody>
      </p:sp>
      <p:sp>
        <p:nvSpPr>
          <p:cNvPr id="10" name="Rounded Rectangle 9"/>
          <p:cNvSpPr/>
          <p:nvPr/>
        </p:nvSpPr>
        <p:spPr>
          <a:xfrm>
            <a:off x="6263640" y="4663440"/>
            <a:ext cx="1783080" cy="1691640"/>
          </a:xfrm>
          <a:prstGeom prst="roundRect">
            <a:avLst>
              <a:gd name="adj" fmla="val 5000"/>
            </a:avLst>
          </a:prstGeom>
          <a:solidFill>
            <a:srgbClr val="121C31"/>
          </a:solidFill>
          <a:ln w="15875">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391655" y="4736592"/>
            <a:ext cx="1527048" cy="1545336"/>
          </a:xfrm>
          <a:prstGeom prst="rect">
            <a:avLst/>
          </a:prstGeom>
          <a:noFill/>
        </p:spPr>
        <p:txBody>
          <a:bodyPr wrap="square">
            <a:spAutoFit/>
          </a:bodyPr>
          <a:lstStyle/>
          <a:p>
            <a:pPr>
              <a:defRPr sz="850" b="1">
                <a:solidFill>
                  <a:srgbClr val="94A3B8"/>
                </a:solidFill>
                <a:latin typeface="Segoe UI"/>
              </a:defRPr>
            </a:pPr>
            <a:r>
              <a:t>LUAS TOTAL DAS</a:t>
            </a:r>
          </a:p>
          <a:p>
            <a:pPr>
              <a:defRPr sz="1800" b="1">
                <a:solidFill>
                  <a:srgbClr val="38BDF8"/>
                </a:solidFill>
                <a:latin typeface="Consolas"/>
              </a:defRPr>
            </a:pPr>
            <a:r>
              <a:t>204,0 km²</a:t>
            </a:r>
          </a:p>
          <a:p>
            <a:pPr>
              <a:defRPr sz="850">
                <a:solidFill>
                  <a:srgbClr val="F8FAFC"/>
                </a:solidFill>
                <a:latin typeface="Segoe UI"/>
              </a:defRPr>
            </a:pPr>
            <a:r>
              <a:t>20.400 ha • 3 Sub-DAS</a:t>
            </a:r>
            <a:br/>
            <a:r>
              <a:t>Orde Strahler Maks: 5</a:t>
            </a:r>
          </a:p>
        </p:txBody>
      </p:sp>
      <p:sp>
        <p:nvSpPr>
          <p:cNvPr id="12" name="Rounded Rectangle 11"/>
          <p:cNvSpPr/>
          <p:nvPr/>
        </p:nvSpPr>
        <p:spPr>
          <a:xfrm>
            <a:off x="8156448" y="4663440"/>
            <a:ext cx="1783080" cy="1691640"/>
          </a:xfrm>
          <a:prstGeom prst="roundRect">
            <a:avLst>
              <a:gd name="adj" fmla="val 5000"/>
            </a:avLst>
          </a:prstGeom>
          <a:solidFill>
            <a:srgbClr val="121C31"/>
          </a:solidFill>
          <a:ln w="15875">
            <a:solidFill>
              <a:srgbClr val="F43F5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284464" y="4736592"/>
            <a:ext cx="1527048" cy="1545336"/>
          </a:xfrm>
          <a:prstGeom prst="rect">
            <a:avLst/>
          </a:prstGeom>
          <a:noFill/>
        </p:spPr>
        <p:txBody>
          <a:bodyPr wrap="square">
            <a:spAutoFit/>
          </a:bodyPr>
          <a:lstStyle/>
          <a:p>
            <a:pPr>
              <a:defRPr sz="850" b="1">
                <a:solidFill>
                  <a:srgbClr val="94A3B8"/>
                </a:solidFill>
                <a:latin typeface="Segoe UI"/>
              </a:defRPr>
            </a:pPr>
            <a:r>
              <a:t>EROSI RUSLE 2026</a:t>
            </a:r>
          </a:p>
          <a:p>
            <a:pPr>
              <a:defRPr sz="1800" b="1">
                <a:solidFill>
                  <a:srgbClr val="F43F5E"/>
                </a:solidFill>
                <a:latin typeface="Consolas"/>
              </a:defRPr>
            </a:pPr>
            <a:r>
              <a:t>122,9 t/ha</a:t>
            </a:r>
          </a:p>
          <a:p>
            <a:pPr>
              <a:defRPr sz="850">
                <a:solidFill>
                  <a:srgbClr val="F8FAFC"/>
                </a:solidFill>
                <a:latin typeface="Segoe UI"/>
              </a:defRPr>
            </a:pPr>
            <a:r>
              <a:t>Naik +102,8% dari 2021</a:t>
            </a:r>
            <a:br/>
            <a:r>
              <a:t>(60,6 ton/ha/thn)</a:t>
            </a:r>
          </a:p>
        </p:txBody>
      </p:sp>
      <p:sp>
        <p:nvSpPr>
          <p:cNvPr id="14" name="Rounded Rectangle 13"/>
          <p:cNvSpPr/>
          <p:nvPr/>
        </p:nvSpPr>
        <p:spPr>
          <a:xfrm>
            <a:off x="10058400" y="4663440"/>
            <a:ext cx="1783080" cy="1691640"/>
          </a:xfrm>
          <a:prstGeom prst="roundRect">
            <a:avLst>
              <a:gd name="adj" fmla="val 5000"/>
            </a:avLst>
          </a:prstGeom>
          <a:solidFill>
            <a:srgbClr val="121C31"/>
          </a:solidFill>
          <a:ln w="15875">
            <a:solidFill>
              <a:srgbClr val="10B98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10186416" y="4736592"/>
            <a:ext cx="1527048" cy="1545336"/>
          </a:xfrm>
          <a:prstGeom prst="rect">
            <a:avLst/>
          </a:prstGeom>
          <a:noFill/>
        </p:spPr>
        <p:txBody>
          <a:bodyPr wrap="square">
            <a:spAutoFit/>
          </a:bodyPr>
          <a:lstStyle/>
          <a:p>
            <a:pPr>
              <a:defRPr sz="850" b="1">
                <a:solidFill>
                  <a:srgbClr val="94A3B8"/>
                </a:solidFill>
                <a:latin typeface="Segoe UI"/>
              </a:defRPr>
            </a:pPr>
            <a:r>
              <a:t>AKURASI ML (GBR)</a:t>
            </a:r>
          </a:p>
          <a:p>
            <a:pPr>
              <a:defRPr sz="1800" b="1">
                <a:solidFill>
                  <a:srgbClr val="10B981"/>
                </a:solidFill>
                <a:latin typeface="Consolas"/>
              </a:defRPr>
            </a:pPr>
            <a:r>
              <a:t>R² = 0,951</a:t>
            </a:r>
          </a:p>
          <a:p>
            <a:pPr>
              <a:defRPr sz="850">
                <a:solidFill>
                  <a:srgbClr val="F8FAFC"/>
                </a:solidFill>
                <a:latin typeface="Segoe UI"/>
              </a:defRPr>
            </a:pPr>
            <a:r>
              <a:t>ROC-AUC Kritis: 0,9989</a:t>
            </a:r>
            <a:br/>
            <a:r>
              <a:t>5-Fold CV: 0,9027</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0B1120"/>
        </a:solidFill>
        <a:effectLst/>
      </p:bgPr>
    </p:bg>
    <p:spTree>
      <p:nvGrpSpPr>
        <p:cNvPr id="1" name=""/>
        <p:cNvGrpSpPr/>
        <p:nvPr/>
      </p:nvGrpSpPr>
      <p:grpSpPr/>
      <p:sp>
        <p:nvSpPr>
          <p:cNvPr id="2" name="Rectangle 1"/>
          <p:cNvSpPr/>
          <p:nvPr/>
        </p:nvSpPr>
        <p:spPr>
          <a:xfrm>
            <a:off x="0" y="0"/>
            <a:ext cx="12191695" cy="1024128"/>
          </a:xfrm>
          <a:prstGeom prst="rect">
            <a:avLst/>
          </a:prstGeom>
          <a:solidFill>
            <a:srgbClr val="0F172A"/>
          </a:solidFill>
          <a:ln w="12700">
            <a:solidFill>
              <a:srgbClr val="2D4162"/>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09728" cy="1024128"/>
          </a:xfrm>
          <a:prstGeom prst="rect">
            <a:avLst/>
          </a:prstGeom>
          <a:solidFill>
            <a:srgbClr val="38BD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320040" y="128016"/>
            <a:ext cx="3474720" cy="237744"/>
          </a:xfrm>
          <a:prstGeom prst="roundRect">
            <a:avLst/>
          </a:prstGeom>
          <a:solidFill>
            <a:srgbClr val="0E2D4B"/>
          </a:solidFill>
          <a:ln w="9525">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wrap="none" lIns="73152" tIns="18288"/>
          <a:lstStyle/>
          <a:p>
            <a:pPr algn="ctr">
              <a:defRPr sz="850" b="1">
                <a:solidFill>
                  <a:srgbClr val="38BDF8"/>
                </a:solidFill>
                <a:latin typeface="Segoe UI"/>
              </a:defRPr>
            </a:pPr>
            <a:r>
              <a:t>PENDAHULUAN &amp; ARSITEKTUR TEKNIS</a:t>
            </a:r>
          </a:p>
        </p:txBody>
      </p:sp>
      <p:sp>
        <p:nvSpPr>
          <p:cNvPr id="5" name="Rounded Rectangle 4"/>
          <p:cNvSpPr/>
          <p:nvPr/>
        </p:nvSpPr>
        <p:spPr>
          <a:xfrm>
            <a:off x="3931920" y="128016"/>
            <a:ext cx="7909560" cy="237744"/>
          </a:xfrm>
          <a:prstGeom prst="roundRect">
            <a:avLst/>
          </a:prstGeom>
          <a:solidFill>
            <a:srgbClr val="2A200F"/>
          </a:solidFill>
          <a:ln w="9525">
            <a:solidFill>
              <a:srgbClr val="F59E0B"/>
            </a:solidFill>
          </a:ln>
        </p:spPr>
        <p:style>
          <a:lnRef idx="1">
            <a:schemeClr val="accent1"/>
          </a:lnRef>
          <a:fillRef idx="3">
            <a:schemeClr val="accent1"/>
          </a:fillRef>
          <a:effectRef idx="2">
            <a:schemeClr val="accent1"/>
          </a:effectRef>
          <a:fontRef idx="minor">
            <a:schemeClr val="lt1"/>
          </a:fontRef>
        </p:style>
        <p:txBody>
          <a:bodyPr rtlCol="0" anchor="ctr" wrap="none" tIns="18288"/>
          <a:lstStyle/>
          <a:p>
            <a:pPr algn="ctr">
              <a:defRPr sz="800" b="1">
                <a:solidFill>
                  <a:srgbClr val="F59E0B"/>
                </a:solidFill>
                <a:latin typeface="Segoe UI"/>
              </a:defRPr>
            </a:pPr>
            <a:r>
              <a:t>TOOLS GIS: QGIS 3.34 LTR • Python GeoPandas &amp; Rasterio • WhiteboxTools D8 • GEE Sentinel-2 • GDAL/PROJ (EPSG:32749) • Three.js 3D • Scikit-Learn</a:t>
            </a:r>
          </a:p>
        </p:txBody>
      </p:sp>
      <p:sp>
        <p:nvSpPr>
          <p:cNvPr id="6" name="TextBox 5"/>
          <p:cNvSpPr txBox="1"/>
          <p:nvPr/>
        </p:nvSpPr>
        <p:spPr>
          <a:xfrm>
            <a:off x="320040" y="384048"/>
            <a:ext cx="10789920" cy="594360"/>
          </a:xfrm>
          <a:prstGeom prst="rect">
            <a:avLst/>
          </a:prstGeom>
          <a:noFill/>
        </p:spPr>
        <p:txBody>
          <a:bodyPr wrap="square" tIns="0" bIns="0">
            <a:spAutoFit/>
          </a:bodyPr>
          <a:lstStyle/>
          <a:p>
            <a:pPr>
              <a:defRPr sz="1800" b="1">
                <a:solidFill>
                  <a:srgbClr val="F8FAFC"/>
                </a:solidFill>
                <a:latin typeface="Segoe UI"/>
              </a:defRPr>
            </a:pPr>
            <a:r>
              <a:t>1. Permasalahan Hidrologi Hulu–Hilir DAS Garang &amp; Alur Kerja Geospasial</a:t>
            </a:r>
          </a:p>
          <a:p>
            <a:pPr>
              <a:defRPr sz="1000">
                <a:solidFill>
                  <a:srgbClr val="94A3B8"/>
                </a:solidFill>
                <a:latin typeface="Segoe UI"/>
              </a:defRPr>
            </a:pPr>
            <a:r>
              <a:t>Keterkaitan konversi lahan lereng Gunung Ungaran terhadap sedimentasi Waduk Jatibarang dan pendangkalan Kanal Banjir Barat (KBB)</a:t>
            </a:r>
          </a:p>
        </p:txBody>
      </p:sp>
      <p:sp>
        <p:nvSpPr>
          <p:cNvPr id="7" name="TextBox 6"/>
          <p:cNvSpPr txBox="1"/>
          <p:nvPr/>
        </p:nvSpPr>
        <p:spPr>
          <a:xfrm>
            <a:off x="320040" y="6537960"/>
            <a:ext cx="11521440" cy="274320"/>
          </a:xfrm>
          <a:prstGeom prst="rect">
            <a:avLst/>
          </a:prstGeom>
          <a:noFill/>
        </p:spPr>
        <p:txBody>
          <a:bodyPr wrap="none">
            <a:spAutoFit/>
          </a:bodyPr>
          <a:lstStyle/>
          <a:p>
            <a:pPr>
              <a:defRPr sz="850">
                <a:solidFill>
                  <a:srgbClr val="94A3B8"/>
                </a:solidFill>
                <a:latin typeface="Segoe UI"/>
              </a:defRPr>
            </a:pPr>
            <a:r>
              <a:t>Magister Teknik Sipil (S2) • Studi Kasus DAS Garang Semarang (EPSG:32749 / UTM Zona 49S) • Live WebGIS: http://43.157.197.253/das-garang/          |   Slide 2 / 13</a:t>
            </a:r>
          </a:p>
        </p:txBody>
      </p:sp>
      <p:sp>
        <p:nvSpPr>
          <p:cNvPr id="8" name="Rounded Rectangle 7"/>
          <p:cNvSpPr/>
          <p:nvPr/>
        </p:nvSpPr>
        <p:spPr>
          <a:xfrm>
            <a:off x="320040" y="1188720"/>
            <a:ext cx="3749039" cy="5166360"/>
          </a:xfrm>
          <a:prstGeom prst="roundRect">
            <a:avLst>
              <a:gd name="adj" fmla="val 3000"/>
            </a:avLst>
          </a:prstGeom>
          <a:solidFill>
            <a:srgbClr val="121C31"/>
          </a:solidFill>
          <a:ln w="12700">
            <a:solidFill>
              <a:srgbClr val="2D4162"/>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393192" y="1188720"/>
            <a:ext cx="3602735" cy="54864"/>
          </a:xfrm>
          <a:prstGeom prst="rect">
            <a:avLst/>
          </a:prstGeom>
          <a:solidFill>
            <a:srgbClr val="F43F5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466344" y="1298448"/>
            <a:ext cx="3456432" cy="4983480"/>
          </a:xfrm>
          <a:prstGeom prst="rect">
            <a:avLst/>
          </a:prstGeom>
          <a:noFill/>
        </p:spPr>
        <p:txBody>
          <a:bodyPr wrap="square">
            <a:spAutoFit/>
          </a:bodyPr>
          <a:lstStyle/>
          <a:p>
            <a:pPr>
              <a:spcAft>
                <a:spcPts val="600"/>
              </a:spcAft>
              <a:defRPr sz="1150" b="1">
                <a:solidFill>
                  <a:srgbClr val="F43F5E"/>
                </a:solidFill>
                <a:latin typeface="Segoe UI"/>
              </a:defRPr>
            </a:pPr>
            <a:r>
              <a:t>A. Karakteristik &amp; Masalah Hulu–Hilir DAS Garang</a:t>
            </a:r>
          </a:p>
          <a:p>
            <a:pPr>
              <a:spcAft>
                <a:spcPts val="400"/>
              </a:spcAft>
            </a:pPr>
            <a:r>
              <a:rPr b="1" sz="950">
                <a:solidFill>
                  <a:srgbClr val="F8FAFC"/>
                </a:solidFill>
                <a:latin typeface="Segoe UI"/>
              </a:rPr>
              <a:t>• Hulu (Lereng G. Ungaran +1.978 mdpl): </a:t>
            </a:r>
            <a:r>
              <a:rPr sz="950">
                <a:solidFill>
                  <a:srgbClr val="CBD5E1"/>
                </a:solidFill>
                <a:latin typeface="Segoe UI"/>
              </a:rPr>
              <a:t>Curah hujan orografis sangat tinggi (2.800–3.468 mm/thn) dan kelerengan curam (&gt;30%). Alih fungsi kebun campuran menjadi hortikultura/tegalan terbuka memicu erosi lembar &amp; alur.</a:t>
            </a:r>
          </a:p>
          <a:p>
            <a:pPr>
              <a:spcAft>
                <a:spcPts val="400"/>
              </a:spcAft>
            </a:pPr>
            <a:r>
              <a:rPr b="1" sz="950">
                <a:solidFill>
                  <a:srgbClr val="F8FAFC"/>
                </a:solidFill>
                <a:latin typeface="Segoe UI"/>
              </a:rPr>
              <a:t>• Tengah (Sub-DAS Kreo &amp; Waduk Jatibarang): </a:t>
            </a:r>
            <a:r>
              <a:rPr sz="950">
                <a:solidFill>
                  <a:srgbClr val="CBD5E1"/>
                </a:solidFill>
                <a:latin typeface="Segoe UI"/>
              </a:rPr>
              <a:t>Waduk Jatibarang (kapasitas total 20,4 juta m³, dead storage 6,8 juta m³) hanya menangkap aliran dari Sub-DAS Kreo (54,2 km² / 26,6% luas DAS) dengan Trap Efficiency Brune 94%.</a:t>
            </a:r>
          </a:p>
          <a:p>
            <a:pPr>
              <a:spcAft>
                <a:spcPts val="400"/>
              </a:spcAft>
            </a:pPr>
            <a:r>
              <a:rPr b="1" sz="950">
                <a:solidFill>
                  <a:srgbClr val="F8FAFC"/>
                </a:solidFill>
                <a:latin typeface="Segoe UI"/>
              </a:rPr>
              <a:t>• Tengah-Barat (Sub-DAS Kripik 61,4 km²): </a:t>
            </a:r>
            <a:r>
              <a:rPr sz="950">
                <a:solidFill>
                  <a:srgbClr val="CBD5E1"/>
                </a:solidFill>
                <a:latin typeface="Segoe UI"/>
              </a:rPr>
              <a:t>Didominasi tanah Grumusol &amp; Mediteran (K = 0,30–0,38) yang sangat peka erosi. 100% sedimen S. Kripik TIDAK melewati Waduk Jatibarang, melainkan langsung masuk ke pertemuan S. Garang di hulu Bendung Simongan.</a:t>
            </a:r>
          </a:p>
          <a:p>
            <a:pPr>
              <a:spcAft>
                <a:spcPts val="400"/>
              </a:spcAft>
            </a:pPr>
            <a:r>
              <a:rPr b="1" sz="950">
                <a:solidFill>
                  <a:srgbClr val="F8FAFC"/>
                </a:solidFill>
                <a:latin typeface="Segoe UI"/>
              </a:rPr>
              <a:t>• Hilir (Bendung Simongan &amp; KBB Semarang): </a:t>
            </a:r>
            <a:r>
              <a:rPr sz="950">
                <a:solidFill>
                  <a:srgbClr val="CBD5E1"/>
                </a:solidFill>
                <a:latin typeface="Segoe UI"/>
              </a:rPr>
              <a:t>Akumulasi sedimen dari Sub-DAS Kripik dan Garang Utama mengendap di penampang basah Kanal Banjir Barat (KBB), memicu aggradasi dasar sungai ±25,9 cm/tahun dan menurunkan kapasitas debit banjir Q50/Q100.</a:t>
            </a:r>
          </a:p>
        </p:txBody>
      </p:sp>
      <p:sp>
        <p:nvSpPr>
          <p:cNvPr id="11" name="Rounded Rectangle 10"/>
          <p:cNvSpPr/>
          <p:nvPr/>
        </p:nvSpPr>
        <p:spPr>
          <a:xfrm>
            <a:off x="4224528" y="1188720"/>
            <a:ext cx="3749039" cy="5166360"/>
          </a:xfrm>
          <a:prstGeom prst="roundRect">
            <a:avLst>
              <a:gd name="adj" fmla="val 3000"/>
            </a:avLst>
          </a:prstGeom>
          <a:solidFill>
            <a:srgbClr val="121C31"/>
          </a:solidFill>
          <a:ln w="12700">
            <a:solidFill>
              <a:srgbClr val="2D4162"/>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4297680" y="1188720"/>
            <a:ext cx="3602735" cy="54864"/>
          </a:xfrm>
          <a:prstGeom prst="rect">
            <a:avLst/>
          </a:prstGeom>
          <a:solidFill>
            <a:srgbClr val="38BD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4370832" y="1298448"/>
            <a:ext cx="3456432" cy="4983480"/>
          </a:xfrm>
          <a:prstGeom prst="rect">
            <a:avLst/>
          </a:prstGeom>
          <a:noFill/>
        </p:spPr>
        <p:txBody>
          <a:bodyPr wrap="square">
            <a:spAutoFit/>
          </a:bodyPr>
          <a:lstStyle/>
          <a:p>
            <a:pPr>
              <a:spcAft>
                <a:spcPts val="600"/>
              </a:spcAft>
              <a:defRPr sz="1150" b="1">
                <a:solidFill>
                  <a:srgbClr val="38BDF8"/>
                </a:solidFill>
                <a:latin typeface="Segoe UI"/>
              </a:defRPr>
            </a:pPr>
            <a:r>
              <a:t>B. Tahapan Alur Kerja Teknis (5 Rangkaian Tugas)</a:t>
            </a:r>
          </a:p>
          <a:p>
            <a:pPr>
              <a:spcAft>
                <a:spcPts val="400"/>
              </a:spcAft>
            </a:pPr>
            <a:r>
              <a:rPr b="1" sz="950">
                <a:solidFill>
                  <a:srgbClr val="F8FAFC"/>
                </a:solidFill>
                <a:latin typeface="Segoe UI"/>
              </a:rPr>
              <a:t>• Tahap 1 – Delineasi &amp; Morfometri (UTM 49S): </a:t>
            </a:r>
            <a:r>
              <a:rPr sz="950">
                <a:solidFill>
                  <a:srgbClr val="CBD5E1"/>
                </a:solidFill>
                <a:latin typeface="Segoe UI"/>
              </a:rPr>
              <a:t>Conditioning DEM SRTM/Copernicus (Depression Breaching), D8 Flow Direction, D8 Flow Accumulation, ekstraksi jaringan sungai Strahler Orde 1–5, dan perhitungan morfometri 3 Sub-DAS dalam EPSG:32749.</a:t>
            </a:r>
          </a:p>
          <a:p>
            <a:pPr>
              <a:spcAft>
                <a:spcPts val="400"/>
              </a:spcAft>
            </a:pPr>
            <a:r>
              <a:rPr b="1" sz="950">
                <a:solidFill>
                  <a:srgbClr val="F8FAFC"/>
                </a:solidFill>
                <a:latin typeface="Segoe UI"/>
              </a:rPr>
              <a:t>• Tahap 2 – Pemodelan Erosi Fisik RUSLE: </a:t>
            </a:r>
            <a:r>
              <a:rPr sz="950">
                <a:solidFill>
                  <a:srgbClr val="CBD5E1"/>
                </a:solidFill>
                <a:latin typeface="Segoe UI"/>
              </a:rPr>
              <a:t>Operasi Map Algebra Rasterio (A = R × K × LS × C × P) menggunakan R Bols dari 5 stasiun hujan riil (2021–2025), K Wischmeier-Smith, LS 2D Moore &amp; Burch (1986), serta C &amp; P.</a:t>
            </a:r>
          </a:p>
          <a:p>
            <a:pPr>
              <a:spcAft>
                <a:spcPts val="400"/>
              </a:spcAft>
            </a:pPr>
            <a:r>
              <a:rPr b="1" sz="950">
                <a:solidFill>
                  <a:srgbClr val="F8FAFC"/>
                </a:solidFill>
                <a:latin typeface="Segoe UI"/>
              </a:rPr>
              <a:t>• Tahap 3 – Monitoring Sentinel-2 (2021–2026): </a:t>
            </a:r>
            <a:r>
              <a:rPr sz="950">
                <a:solidFill>
                  <a:srgbClr val="CBD5E1"/>
                </a:solidFill>
                <a:latin typeface="Segoe UI"/>
              </a:rPr>
              <a:t>Ekstraksi multi-indeks spektral Google Earth Engine (NDVI, NDBI, MNDWI, Bare Soil Index / BSI), matriks transisi alih fungsi lahan 5 tahun, dan konversi nilai Faktor C.</a:t>
            </a:r>
          </a:p>
          <a:p>
            <a:pPr>
              <a:spcAft>
                <a:spcPts val="400"/>
              </a:spcAft>
            </a:pPr>
            <a:r>
              <a:rPr b="1" sz="950">
                <a:solidFill>
                  <a:srgbClr val="F8FAFC"/>
                </a:solidFill>
                <a:latin typeface="Segoe UI"/>
              </a:rPr>
              <a:t>• Tahap 4 – Analisis SDR, Waduk &amp; KBB: </a:t>
            </a:r>
            <a:r>
              <a:rPr sz="950">
                <a:solidFill>
                  <a:srgbClr val="CBD5E1"/>
                </a:solidFill>
                <a:latin typeface="Segoe UI"/>
              </a:rPr>
              <a:t>Perhitungan Sediment Delivery Ratio (Ensemble Boyce &amp; Vanoni), kurva deplesi Dead Storage Waduk Jatibarang 50 tahun, dan simulasi rekayasa Sabo Dam + Teras Bangku.</a:t>
            </a:r>
          </a:p>
          <a:p>
            <a:pPr>
              <a:spcAft>
                <a:spcPts val="400"/>
              </a:spcAft>
            </a:pPr>
            <a:r>
              <a:rPr b="1" sz="950">
                <a:solidFill>
                  <a:srgbClr val="F8FAFC"/>
                </a:solidFill>
                <a:latin typeface="Segoe UI"/>
              </a:rPr>
              <a:t>• Tahap 5 – Machine Learning &amp; 3D WebGIS: </a:t>
            </a:r>
            <a:r>
              <a:rPr sz="950">
                <a:solidFill>
                  <a:srgbClr val="CBD5E1"/>
                </a:solidFill>
                <a:latin typeface="Segoe UI"/>
              </a:rPr>
              <a:t>Pelatihan 3 model regresi (GBR, RF, Deep MLP), RF Classifier zona kritis, K-Means 4 zona konservasi, serta visualisasi 3D Terrain Diorama.</a:t>
            </a:r>
          </a:p>
        </p:txBody>
      </p:sp>
      <p:sp>
        <p:nvSpPr>
          <p:cNvPr id="14" name="Rounded Rectangle 13"/>
          <p:cNvSpPr/>
          <p:nvPr/>
        </p:nvSpPr>
        <p:spPr>
          <a:xfrm>
            <a:off x="8138160" y="1188720"/>
            <a:ext cx="3730752" cy="5166360"/>
          </a:xfrm>
          <a:prstGeom prst="roundRect">
            <a:avLst>
              <a:gd name="adj" fmla="val 3000"/>
            </a:avLst>
          </a:prstGeom>
          <a:solidFill>
            <a:srgbClr val="121C31"/>
          </a:solidFill>
          <a:ln w="12700">
            <a:solidFill>
              <a:srgbClr val="2D4162"/>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8211312" y="1188720"/>
            <a:ext cx="3584448" cy="54864"/>
          </a:xfrm>
          <a:prstGeom prst="rect">
            <a:avLst/>
          </a:prstGeom>
          <a:solidFill>
            <a:srgbClr val="10B98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84464" y="1298448"/>
            <a:ext cx="3438144" cy="4983480"/>
          </a:xfrm>
          <a:prstGeom prst="rect">
            <a:avLst/>
          </a:prstGeom>
          <a:noFill/>
        </p:spPr>
        <p:txBody>
          <a:bodyPr wrap="square">
            <a:spAutoFit/>
          </a:bodyPr>
          <a:lstStyle/>
          <a:p>
            <a:pPr>
              <a:spcAft>
                <a:spcPts val="600"/>
              </a:spcAft>
              <a:defRPr sz="1150" b="1">
                <a:solidFill>
                  <a:srgbClr val="10B981"/>
                </a:solidFill>
                <a:latin typeface="Segoe UI"/>
              </a:defRPr>
            </a:pPr>
            <a:r>
              <a:t>C. Spesifikasi Data Riil &amp; Tools GIS yang Digunakan</a:t>
            </a:r>
          </a:p>
          <a:p>
            <a:pPr>
              <a:spcAft>
                <a:spcPts val="400"/>
              </a:spcAft>
            </a:pPr>
            <a:r>
              <a:rPr b="1" sz="950">
                <a:solidFill>
                  <a:srgbClr val="F8FAFC"/>
                </a:solidFill>
                <a:latin typeface="Segoe UI"/>
              </a:rPr>
              <a:t>• Digital Elevation Model (DEM Riil): </a:t>
            </a:r>
            <a:r>
              <a:rPr sz="950">
                <a:solidFill>
                  <a:srgbClr val="CBD5E1"/>
                </a:solidFill>
                <a:latin typeface="Segoe UI"/>
              </a:rPr>
              <a:t>AWS Open Data Terrarium SRTM/Copernicus DEM (matriks 80×64 sel mencakup -7.195°S s/d -6.942°S, 110.300°E s/d 110.445°E, elevasi 0 s/d +1.977,4 mdpl).</a:t>
            </a:r>
          </a:p>
          <a:p>
            <a:pPr>
              <a:spcAft>
                <a:spcPts val="400"/>
              </a:spcAft>
            </a:pPr>
            <a:r>
              <a:rPr b="1" sz="950">
                <a:solidFill>
                  <a:srgbClr val="F8FAFC"/>
                </a:solidFill>
                <a:latin typeface="Segoe UI"/>
              </a:rPr>
              <a:t>• Curah Hujan Harian Riil (2021–2025): </a:t>
            </a:r>
            <a:r>
              <a:rPr sz="950">
                <a:solidFill>
                  <a:srgbClr val="CBD5E1"/>
                </a:solidFill>
                <a:latin typeface="Segoe UI"/>
              </a:rPr>
              <a:t>Arsip presipitasi harian ERA5-Land / CHIRPS (1.826 hari observasi per stasiun) pada 5 stasiun: Ungaran, Gunungpati, Mijen, Banyumanik, dan Simongan.</a:t>
            </a:r>
          </a:p>
          <a:p>
            <a:pPr>
              <a:spcAft>
                <a:spcPts val="400"/>
              </a:spcAft>
            </a:pPr>
            <a:r>
              <a:rPr b="1" sz="950">
                <a:solidFill>
                  <a:srgbClr val="F8FAFC"/>
                </a:solidFill>
                <a:latin typeface="Segoe UI"/>
              </a:rPr>
              <a:t>• Vektor Hidrografi Riil OpenStreetMap: </a:t>
            </a:r>
            <a:r>
              <a:rPr sz="950">
                <a:solidFill>
                  <a:srgbClr val="CBD5E1"/>
                </a:solidFill>
                <a:latin typeface="Segoe UI"/>
              </a:rPr>
              <a:t>Poligon riil genangan Waduk Jatibarang (OSM Way #308795865, 105 titik) dan garis sungai riil Kali Garang, KBB, S. Kreo, dan S. Kripik.</a:t>
            </a:r>
          </a:p>
          <a:p>
            <a:pPr>
              <a:spcAft>
                <a:spcPts val="400"/>
              </a:spcAft>
            </a:pPr>
            <a:r>
              <a:rPr b="1" sz="950">
                <a:solidFill>
                  <a:srgbClr val="F8FAFC"/>
                </a:solidFill>
                <a:latin typeface="Segoe UI"/>
              </a:rPr>
              <a:t>• Perangkat Lunak &amp; Pustaka Geospasial: </a:t>
            </a:r>
            <a:r>
              <a:rPr sz="950">
                <a:solidFill>
                  <a:srgbClr val="CBD5E1"/>
                </a:solidFill>
                <a:latin typeface="Segoe UI"/>
              </a:rPr>
              <a:t>• QGIS 3.34 Prizren (Layout, Validasi Topologi)
• WhiteboxTools (Least-Cost Breaching, D8, Strahler)
• Python GeoPandas, Rasterio, Shapely, PyProj
• Google Earth Engine API (Sentinel-2 L2A)
• Three.js WebGL &amp; MapLibre GL JS (3D Terrain)
• Scikit-Learn 1.9 (GBR, RF, MLP, K-Means, XAI)</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0B1120"/>
        </a:solidFill>
        <a:effectLst/>
      </p:bgPr>
    </p:bg>
    <p:spTree>
      <p:nvGrpSpPr>
        <p:cNvPr id="1" name=""/>
        <p:cNvGrpSpPr/>
        <p:nvPr/>
      </p:nvGrpSpPr>
      <p:grpSpPr/>
      <p:sp>
        <p:nvSpPr>
          <p:cNvPr id="2" name="Rectangle 1"/>
          <p:cNvSpPr/>
          <p:nvPr/>
        </p:nvSpPr>
        <p:spPr>
          <a:xfrm>
            <a:off x="0" y="0"/>
            <a:ext cx="12191695" cy="1024128"/>
          </a:xfrm>
          <a:prstGeom prst="rect">
            <a:avLst/>
          </a:prstGeom>
          <a:solidFill>
            <a:srgbClr val="0F172A"/>
          </a:solidFill>
          <a:ln w="12700">
            <a:solidFill>
              <a:srgbClr val="2D4162"/>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09728" cy="1024128"/>
          </a:xfrm>
          <a:prstGeom prst="rect">
            <a:avLst/>
          </a:prstGeom>
          <a:solidFill>
            <a:srgbClr val="38BD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320040" y="128016"/>
            <a:ext cx="3474720" cy="237744"/>
          </a:xfrm>
          <a:prstGeom prst="roundRect">
            <a:avLst/>
          </a:prstGeom>
          <a:solidFill>
            <a:srgbClr val="0E2D4B"/>
          </a:solidFill>
          <a:ln w="9525">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wrap="none" lIns="73152" tIns="18288"/>
          <a:lstStyle/>
          <a:p>
            <a:pPr algn="ctr">
              <a:defRPr sz="850" b="1">
                <a:solidFill>
                  <a:srgbClr val="38BDF8"/>
                </a:solidFill>
                <a:latin typeface="Segoe UI"/>
              </a:defRPr>
            </a:pPr>
            <a:r>
              <a:t>TUGAS 1 • DELINEASI &amp; MORFOMETRI DAS (EPSG:32749)</a:t>
            </a:r>
          </a:p>
        </p:txBody>
      </p:sp>
      <p:sp>
        <p:nvSpPr>
          <p:cNvPr id="5" name="Rounded Rectangle 4"/>
          <p:cNvSpPr/>
          <p:nvPr/>
        </p:nvSpPr>
        <p:spPr>
          <a:xfrm>
            <a:off x="3931920" y="128016"/>
            <a:ext cx="7909560" cy="237744"/>
          </a:xfrm>
          <a:prstGeom prst="roundRect">
            <a:avLst/>
          </a:prstGeom>
          <a:solidFill>
            <a:srgbClr val="2A200F"/>
          </a:solidFill>
          <a:ln w="9525">
            <a:solidFill>
              <a:srgbClr val="F59E0B"/>
            </a:solidFill>
          </a:ln>
        </p:spPr>
        <p:style>
          <a:lnRef idx="1">
            <a:schemeClr val="accent1"/>
          </a:lnRef>
          <a:fillRef idx="3">
            <a:schemeClr val="accent1"/>
          </a:fillRef>
          <a:effectRef idx="2">
            <a:schemeClr val="accent1"/>
          </a:effectRef>
          <a:fontRef idx="minor">
            <a:schemeClr val="lt1"/>
          </a:fontRef>
        </p:style>
        <p:txBody>
          <a:bodyPr rtlCol="0" anchor="ctr" wrap="none" tIns="18288"/>
          <a:lstStyle/>
          <a:p>
            <a:pPr algn="ctr">
              <a:defRPr sz="800" b="1">
                <a:solidFill>
                  <a:srgbClr val="F59E0B"/>
                </a:solidFill>
                <a:latin typeface="Segoe UI"/>
              </a:defRPr>
            </a:pPr>
            <a:r>
              <a:t>TOOLS GIS: QGIS 3.34 LTR • Python GeoPandas &amp; Rasterio • WhiteboxTools D8 • GEE Sentinel-2 • GDAL/PROJ (EPSG:32749) • Three.js 3D • Scikit-Learn</a:t>
            </a:r>
          </a:p>
        </p:txBody>
      </p:sp>
      <p:sp>
        <p:nvSpPr>
          <p:cNvPr id="6" name="TextBox 5"/>
          <p:cNvSpPr txBox="1"/>
          <p:nvPr/>
        </p:nvSpPr>
        <p:spPr>
          <a:xfrm>
            <a:off x="320040" y="384048"/>
            <a:ext cx="10789920" cy="594360"/>
          </a:xfrm>
          <a:prstGeom prst="rect">
            <a:avLst/>
          </a:prstGeom>
          <a:noFill/>
        </p:spPr>
        <p:txBody>
          <a:bodyPr wrap="square" tIns="0" bIns="0">
            <a:spAutoFit/>
          </a:bodyPr>
          <a:lstStyle/>
          <a:p>
            <a:pPr>
              <a:defRPr sz="1800" b="1">
                <a:solidFill>
                  <a:srgbClr val="F8FAFC"/>
                </a:solidFill>
                <a:latin typeface="Segoe UI"/>
              </a:defRPr>
            </a:pPr>
            <a:r>
              <a:t>2. Otomatisasi Delineasi DEM &amp; Analisis Parameter Morfometri 3 Sub-DAS Garang</a:t>
            </a:r>
          </a:p>
          <a:p>
            <a:pPr>
              <a:defRPr sz="1000">
                <a:solidFill>
                  <a:srgbClr val="94A3B8"/>
                </a:solidFill>
                <a:latin typeface="Segoe UI"/>
              </a:defRPr>
            </a:pPr>
            <a:r>
              <a:t>Ekstraksi batas Sub-DAS dan jaringan pengaliran menggunakan algoritma D8 Flow Accumulation dalam proyeksi metrik UTM Zona 49S</a:t>
            </a:r>
          </a:p>
        </p:txBody>
      </p:sp>
      <p:sp>
        <p:nvSpPr>
          <p:cNvPr id="7" name="TextBox 6"/>
          <p:cNvSpPr txBox="1"/>
          <p:nvPr/>
        </p:nvSpPr>
        <p:spPr>
          <a:xfrm>
            <a:off x="320040" y="6537960"/>
            <a:ext cx="11521440" cy="274320"/>
          </a:xfrm>
          <a:prstGeom prst="rect">
            <a:avLst/>
          </a:prstGeom>
          <a:noFill/>
        </p:spPr>
        <p:txBody>
          <a:bodyPr wrap="none">
            <a:spAutoFit/>
          </a:bodyPr>
          <a:lstStyle/>
          <a:p>
            <a:pPr>
              <a:defRPr sz="850">
                <a:solidFill>
                  <a:srgbClr val="94A3B8"/>
                </a:solidFill>
                <a:latin typeface="Segoe UI"/>
              </a:defRPr>
            </a:pPr>
            <a:r>
              <a:t>Magister Teknik Sipil (S2) • Studi Kasus DAS Garang Semarang (EPSG:32749 / UTM Zona 49S) • Live WebGIS: http://43.157.197.253/das-garang/          |   Slide 3 / 13</a:t>
            </a:r>
          </a:p>
        </p:txBody>
      </p:sp>
      <p:sp>
        <p:nvSpPr>
          <p:cNvPr id="8" name="Rounded Rectangle 7"/>
          <p:cNvSpPr/>
          <p:nvPr/>
        </p:nvSpPr>
        <p:spPr>
          <a:xfrm>
            <a:off x="320040" y="1170432"/>
            <a:ext cx="5440680" cy="2331720"/>
          </a:xfrm>
          <a:prstGeom prst="roundRect">
            <a:avLst>
              <a:gd name="adj" fmla="val 3000"/>
            </a:avLst>
          </a:prstGeom>
          <a:solidFill>
            <a:srgbClr val="121C31"/>
          </a:solidFill>
          <a:ln w="12700">
            <a:solidFill>
              <a:srgbClr val="2D4162"/>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393192" y="1170432"/>
            <a:ext cx="5294376" cy="54864"/>
          </a:xfrm>
          <a:prstGeom prst="rect">
            <a:avLst/>
          </a:prstGeom>
          <a:solidFill>
            <a:srgbClr val="38BD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466344" y="1280160"/>
            <a:ext cx="5148072" cy="2148839"/>
          </a:xfrm>
          <a:prstGeom prst="rect">
            <a:avLst/>
          </a:prstGeom>
          <a:noFill/>
        </p:spPr>
        <p:txBody>
          <a:bodyPr wrap="square">
            <a:spAutoFit/>
          </a:bodyPr>
          <a:lstStyle/>
          <a:p>
            <a:pPr>
              <a:spcAft>
                <a:spcPts val="600"/>
              </a:spcAft>
              <a:defRPr sz="1100" b="1">
                <a:solidFill>
                  <a:srgbClr val="38BDF8"/>
                </a:solidFill>
                <a:latin typeface="Segoe UI"/>
              </a:defRPr>
            </a:pPr>
            <a:r>
              <a:t>Metodologi Conditioning DEM &amp; Delineasi Otomatis (WhiteboxTools + Rasterio)</a:t>
            </a:r>
          </a:p>
          <a:p>
            <a:pPr>
              <a:spcAft>
                <a:spcPts val="400"/>
              </a:spcAft>
            </a:pPr>
            <a:r>
              <a:rPr b="1" sz="900">
                <a:solidFill>
                  <a:srgbClr val="F8FAFC"/>
                </a:solidFill>
                <a:latin typeface="Segoe UI"/>
              </a:rPr>
              <a:t>• 1. Reproyeksi Metrik UTM 49S (EPSG:32749): </a:t>
            </a:r>
            <a:r>
              <a:rPr sz="900">
                <a:solidFill>
                  <a:srgbClr val="CBD5E1"/>
                </a:solidFill>
                <a:latin typeface="Segoe UI"/>
              </a:rPr>
              <a:t>Transformasi raster DEM dari koordinat geografis WGS84 ke UTM Zona 49S menggunakan interpolasi Bilinear agar perhitungan gradien lereng (m/m) dan luas sel (m²) bebas distorsi.</a:t>
            </a:r>
          </a:p>
          <a:p>
            <a:pPr>
              <a:spcAft>
                <a:spcPts val="400"/>
              </a:spcAft>
            </a:pPr>
            <a:r>
              <a:rPr b="1" sz="900">
                <a:solidFill>
                  <a:srgbClr val="F8FAFC"/>
                </a:solidFill>
                <a:latin typeface="Segoe UI"/>
              </a:rPr>
              <a:t>• 2. Hydrological Conditioning (Breach Depressions): </a:t>
            </a:r>
            <a:r>
              <a:rPr sz="900">
                <a:solidFill>
                  <a:srgbClr val="CBD5E1"/>
                </a:solidFill>
                <a:latin typeface="Segoe UI"/>
              </a:rPr>
              <a:t>Menggunakan algoritma Least-Cost Depression Breaching (bukan sekadar Fill Sinks) agar alur sungai yang melintasi jembatan/jalan raya di Banyumanik &amp; Simongan tidak terputus.</a:t>
            </a:r>
          </a:p>
          <a:p>
            <a:pPr>
              <a:spcAft>
                <a:spcPts val="400"/>
              </a:spcAft>
            </a:pPr>
            <a:r>
              <a:rPr b="1" sz="900">
                <a:solidFill>
                  <a:srgbClr val="F8FAFC"/>
                </a:solidFill>
                <a:latin typeface="Segoe UI"/>
              </a:rPr>
              <a:t>• 3. D8 Pointer, Flow Accumulation &amp; Snap Pour Points: </a:t>
            </a:r>
            <a:r>
              <a:rPr sz="900">
                <a:solidFill>
                  <a:srgbClr val="CBD5E1"/>
                </a:solidFill>
                <a:latin typeface="Segoe UI"/>
              </a:rPr>
              <a:t>Penentuan 2 titik kontrol outlet utama: (1) As Bendungan Waduk Jatibarang (428.817 mT, 9.222.978 mU) dan (2) Muara Hilir KBB Laut Jawa (433.285 mT, 9.231.438 mU).</a:t>
            </a:r>
          </a:p>
        </p:txBody>
      </p:sp>
      <p:pic>
        <p:nvPicPr>
          <p:cNvPr id="11" name="Picture 10" descr="diorama_3d_navy_cutout.png"/>
          <p:cNvPicPr>
            <a:picLocks noChangeAspect="1"/>
          </p:cNvPicPr>
          <p:nvPr/>
        </p:nvPicPr>
        <p:blipFill>
          <a:blip r:embed="rId2"/>
          <a:stretch>
            <a:fillRect/>
          </a:stretch>
        </p:blipFill>
        <p:spPr>
          <a:xfrm>
            <a:off x="5897880" y="1170432"/>
            <a:ext cx="5943600" cy="2606516"/>
          </a:xfrm>
          <a:prstGeom prst="rect">
            <a:avLst/>
          </a:prstGeom>
        </p:spPr>
      </p:pic>
      <p:graphicFrame>
        <p:nvGraphicFramePr>
          <p:cNvPr id="12" name="Table 11"/>
          <p:cNvGraphicFramePr>
            <a:graphicFrameLocks noGrp="1"/>
          </p:cNvGraphicFramePr>
          <p:nvPr/>
        </p:nvGraphicFramePr>
        <p:xfrm>
          <a:off x="320040" y="4160520"/>
          <a:ext cx="11521440" cy="2194560"/>
        </p:xfrm>
        <a:graphic>
          <a:graphicData uri="http://schemas.openxmlformats.org/drawingml/2006/table">
            <a:tbl>
              <a:tblPr firstRow="1" bandRow="1">
                <a:tableStyleId>{5C22544A-7EE6-4342-B048-85BDC9FD1C3A}</a:tableStyleId>
              </a:tblPr>
              <a:tblGrid>
                <a:gridCol w="2468880"/>
                <a:gridCol w="1417320"/>
                <a:gridCol w="1005840"/>
                <a:gridCol w="1143000"/>
                <a:gridCol w="1234440"/>
                <a:gridCol w="1143000"/>
                <a:gridCol w="960120"/>
                <a:gridCol w="1097280"/>
                <a:gridCol w="1051560"/>
              </a:tblGrid>
              <a:tr h="438912">
                <a:tc>
                  <a:txBody>
                    <a:bodyPr/>
                    <a:lstStyle/>
                    <a:p>
                      <a:pPr>
                        <a:defRPr sz="850" b="1">
                          <a:solidFill>
                            <a:srgbClr val="38BDF8"/>
                          </a:solidFill>
                          <a:latin typeface="Segoe UI"/>
                        </a:defRPr>
                      </a:pPr>
                      <a:r>
                        <a:t>Unit Sub-DAS Garang</a:t>
                      </a:r>
                    </a:p>
                  </a:txBody>
                  <a:tcPr anchor="ctr">
                    <a:solidFill>
                      <a:srgbClr val="1E293B"/>
                    </a:solidFill>
                  </a:tcPr>
                </a:tc>
                <a:tc>
                  <a:txBody>
                    <a:bodyPr/>
                    <a:lstStyle/>
                    <a:p>
                      <a:pPr>
                        <a:defRPr sz="850" b="1">
                          <a:solidFill>
                            <a:srgbClr val="38BDF8"/>
                          </a:solidFill>
                          <a:latin typeface="Segoe UI"/>
                        </a:defRPr>
                      </a:pPr>
                      <a:r>
                        <a:t>Luas A (km² / ha)</a:t>
                      </a:r>
                    </a:p>
                  </a:txBody>
                  <a:tcPr anchor="ctr">
                    <a:solidFill>
                      <a:srgbClr val="1E293B"/>
                    </a:solidFill>
                  </a:tcPr>
                </a:tc>
                <a:tc>
                  <a:txBody>
                    <a:bodyPr/>
                    <a:lstStyle/>
                    <a:p>
                      <a:pPr>
                        <a:defRPr sz="850" b="1">
                          <a:solidFill>
                            <a:srgbClr val="38BDF8"/>
                          </a:solidFill>
                          <a:latin typeface="Segoe UI"/>
                        </a:defRPr>
                      </a:pPr>
                      <a:r>
                        <a:t>Keliling P (km)</a:t>
                      </a:r>
                    </a:p>
                  </a:txBody>
                  <a:tcPr anchor="ctr">
                    <a:solidFill>
                      <a:srgbClr val="1E293B"/>
                    </a:solidFill>
                  </a:tcPr>
                </a:tc>
                <a:tc>
                  <a:txBody>
                    <a:bodyPr/>
                    <a:lstStyle/>
                    <a:p>
                      <a:pPr>
                        <a:defRPr sz="850" b="1">
                          <a:solidFill>
                            <a:srgbClr val="38BDF8"/>
                          </a:solidFill>
                          <a:latin typeface="Segoe UI"/>
                        </a:defRPr>
                      </a:pPr>
                      <a:r>
                        <a:t>Panjang Sungai Lt</a:t>
                      </a:r>
                    </a:p>
                  </a:txBody>
                  <a:tcPr anchor="ctr">
                    <a:solidFill>
                      <a:srgbClr val="1E293B"/>
                    </a:solidFill>
                  </a:tcPr>
                </a:tc>
                <a:tc>
                  <a:txBody>
                    <a:bodyPr/>
                    <a:lstStyle/>
                    <a:p>
                      <a:pPr>
                        <a:defRPr sz="850" b="1">
                          <a:solidFill>
                            <a:srgbClr val="38BDF8"/>
                          </a:solidFill>
                          <a:latin typeface="Segoe UI"/>
                        </a:defRPr>
                      </a:pPr>
                      <a:r>
                        <a:t>Kerapatan Dd (km/km²)</a:t>
                      </a:r>
                    </a:p>
                  </a:txBody>
                  <a:tcPr anchor="ctr">
                    <a:solidFill>
                      <a:srgbClr val="1E293B"/>
                    </a:solidFill>
                  </a:tcPr>
                </a:tc>
                <a:tc>
                  <a:txBody>
                    <a:bodyPr/>
                    <a:lstStyle/>
                    <a:p>
                      <a:pPr>
                        <a:defRPr sz="850" b="1">
                          <a:solidFill>
                            <a:srgbClr val="38BDF8"/>
                          </a:solidFill>
                          <a:latin typeface="Segoe UI"/>
                        </a:defRPr>
                      </a:pPr>
                      <a:r>
                        <a:t>Circularity Ratio (Rc)</a:t>
                      </a:r>
                    </a:p>
                  </a:txBody>
                  <a:tcPr anchor="ctr">
                    <a:solidFill>
                      <a:srgbClr val="1E293B"/>
                    </a:solidFill>
                  </a:tcPr>
                </a:tc>
                <a:tc>
                  <a:txBody>
                    <a:bodyPr/>
                    <a:lstStyle/>
                    <a:p>
                      <a:pPr>
                        <a:defRPr sz="850" b="1">
                          <a:solidFill>
                            <a:srgbClr val="38BDF8"/>
                          </a:solidFill>
                          <a:latin typeface="Segoe UI"/>
                        </a:defRPr>
                      </a:pPr>
                      <a:r>
                        <a:t>Orde Strahler</a:t>
                      </a:r>
                    </a:p>
                  </a:txBody>
                  <a:tcPr anchor="ctr">
                    <a:solidFill>
                      <a:srgbClr val="1E293B"/>
                    </a:solidFill>
                  </a:tcPr>
                </a:tc>
                <a:tc>
                  <a:txBody>
                    <a:bodyPr/>
                    <a:lstStyle/>
                    <a:p>
                      <a:pPr>
                        <a:defRPr sz="850" b="1">
                          <a:solidFill>
                            <a:srgbClr val="38BDF8"/>
                          </a:solidFill>
                          <a:latin typeface="Segoe UI"/>
                        </a:defRPr>
                      </a:pPr>
                      <a:r>
                        <a:t>Lereng Rerata (%)</a:t>
                      </a:r>
                    </a:p>
                  </a:txBody>
                  <a:tcPr anchor="ctr">
                    <a:solidFill>
                      <a:srgbClr val="1E293B"/>
                    </a:solidFill>
                  </a:tcPr>
                </a:tc>
                <a:tc>
                  <a:txBody>
                    <a:bodyPr/>
                    <a:lstStyle/>
                    <a:p>
                      <a:pPr>
                        <a:defRPr sz="850" b="1">
                          <a:solidFill>
                            <a:srgbClr val="38BDF8"/>
                          </a:solidFill>
                          <a:latin typeface="Segoe UI"/>
                        </a:defRPr>
                      </a:pPr>
                      <a:r>
                        <a:t>SDR Ensemble</a:t>
                      </a:r>
                    </a:p>
                  </a:txBody>
                  <a:tcPr anchor="ctr">
                    <a:solidFill>
                      <a:srgbClr val="1E293B"/>
                    </a:solidFill>
                  </a:tcPr>
                </a:tc>
              </a:tr>
              <a:tr h="438912">
                <a:tc>
                  <a:txBody>
                    <a:bodyPr/>
                    <a:lstStyle/>
                    <a:p>
                      <a:pPr>
                        <a:defRPr sz="850" b="1">
                          <a:solidFill>
                            <a:srgbClr val="F8FAFC"/>
                          </a:solidFill>
                          <a:latin typeface="Segoe UI"/>
                        </a:defRPr>
                      </a:pPr>
                      <a:r>
                        <a:t>1. Sub-DAS Kreo (DTA Waduk Jatibarang)</a:t>
                      </a:r>
                    </a:p>
                  </a:txBody>
                  <a:tcPr anchor="ctr">
                    <a:solidFill>
                      <a:srgbClr val="0F172A"/>
                    </a:solidFill>
                  </a:tcPr>
                </a:tc>
                <a:tc>
                  <a:txBody>
                    <a:bodyPr/>
                    <a:lstStyle/>
                    <a:p>
                      <a:pPr>
                        <a:defRPr sz="850" b="0">
                          <a:solidFill>
                            <a:srgbClr val="E2E8F0"/>
                          </a:solidFill>
                          <a:latin typeface="Segoe UI"/>
                        </a:defRPr>
                      </a:pPr>
                      <a:r>
                        <a:t>54,20 km² (5.420 ha)</a:t>
                      </a:r>
                    </a:p>
                  </a:txBody>
                  <a:tcPr anchor="ctr">
                    <a:solidFill>
                      <a:srgbClr val="0F172A"/>
                    </a:solidFill>
                  </a:tcPr>
                </a:tc>
                <a:tc>
                  <a:txBody>
                    <a:bodyPr/>
                    <a:lstStyle/>
                    <a:p>
                      <a:pPr>
                        <a:defRPr sz="850" b="0">
                          <a:solidFill>
                            <a:srgbClr val="E2E8F0"/>
                          </a:solidFill>
                          <a:latin typeface="Segoe UI"/>
                        </a:defRPr>
                      </a:pPr>
                      <a:r>
                        <a:t>41,80 km</a:t>
                      </a:r>
                    </a:p>
                  </a:txBody>
                  <a:tcPr anchor="ctr">
                    <a:solidFill>
                      <a:srgbClr val="0F172A"/>
                    </a:solidFill>
                  </a:tcPr>
                </a:tc>
                <a:tc>
                  <a:txBody>
                    <a:bodyPr/>
                    <a:lstStyle/>
                    <a:p>
                      <a:pPr>
                        <a:defRPr sz="850" b="0">
                          <a:solidFill>
                            <a:srgbClr val="E2E8F0"/>
                          </a:solidFill>
                          <a:latin typeface="Segoe UI"/>
                        </a:defRPr>
                      </a:pPr>
                      <a:r>
                        <a:t>118,4 km</a:t>
                      </a:r>
                    </a:p>
                  </a:txBody>
                  <a:tcPr anchor="ctr">
                    <a:solidFill>
                      <a:srgbClr val="0F172A"/>
                    </a:solidFill>
                  </a:tcPr>
                </a:tc>
                <a:tc>
                  <a:txBody>
                    <a:bodyPr/>
                    <a:lstStyle/>
                    <a:p>
                      <a:pPr>
                        <a:defRPr sz="850" b="0">
                          <a:solidFill>
                            <a:srgbClr val="E2E8F0"/>
                          </a:solidFill>
                          <a:latin typeface="Segoe UI"/>
                        </a:defRPr>
                      </a:pPr>
                      <a:r>
                        <a:t>2,18 km/km²</a:t>
                      </a:r>
                    </a:p>
                  </a:txBody>
                  <a:tcPr anchor="ctr">
                    <a:solidFill>
                      <a:srgbClr val="0F172A"/>
                    </a:solidFill>
                  </a:tcPr>
                </a:tc>
                <a:tc>
                  <a:txBody>
                    <a:bodyPr/>
                    <a:lstStyle/>
                    <a:p>
                      <a:pPr>
                        <a:defRPr sz="850" b="0">
                          <a:solidFill>
                            <a:srgbClr val="E2E8F0"/>
                          </a:solidFill>
                          <a:latin typeface="Segoe UI"/>
                        </a:defRPr>
                      </a:pPr>
                      <a:r>
                        <a:t>0,390</a:t>
                      </a:r>
                    </a:p>
                  </a:txBody>
                  <a:tcPr anchor="ctr">
                    <a:solidFill>
                      <a:srgbClr val="0F172A"/>
                    </a:solidFill>
                  </a:tcPr>
                </a:tc>
                <a:tc>
                  <a:txBody>
                    <a:bodyPr/>
                    <a:lstStyle/>
                    <a:p>
                      <a:pPr>
                        <a:defRPr sz="850" b="0">
                          <a:solidFill>
                            <a:srgbClr val="E2E8F0"/>
                          </a:solidFill>
                          <a:latin typeface="Segoe UI"/>
                        </a:defRPr>
                      </a:pPr>
                      <a:r>
                        <a:t>Orde 4</a:t>
                      </a:r>
                    </a:p>
                  </a:txBody>
                  <a:tcPr anchor="ctr">
                    <a:solidFill>
                      <a:srgbClr val="0F172A"/>
                    </a:solidFill>
                  </a:tcPr>
                </a:tc>
                <a:tc>
                  <a:txBody>
                    <a:bodyPr/>
                    <a:lstStyle/>
                    <a:p>
                      <a:pPr>
                        <a:defRPr sz="850" b="0">
                          <a:solidFill>
                            <a:srgbClr val="E2E8F0"/>
                          </a:solidFill>
                          <a:latin typeface="Segoe UI"/>
                        </a:defRPr>
                      </a:pPr>
                      <a:r>
                        <a:t>16,8%</a:t>
                      </a:r>
                    </a:p>
                  </a:txBody>
                  <a:tcPr anchor="ctr">
                    <a:solidFill>
                      <a:srgbClr val="0F172A"/>
                    </a:solidFill>
                  </a:tcPr>
                </a:tc>
                <a:tc>
                  <a:txBody>
                    <a:bodyPr/>
                    <a:lstStyle/>
                    <a:p>
                      <a:pPr>
                        <a:defRPr sz="850" b="0">
                          <a:solidFill>
                            <a:srgbClr val="E2E8F0"/>
                          </a:solidFill>
                          <a:latin typeface="Segoe UI"/>
                        </a:defRPr>
                      </a:pPr>
                      <a:r>
                        <a:t>20,84%</a:t>
                      </a:r>
                    </a:p>
                  </a:txBody>
                  <a:tcPr anchor="ctr">
                    <a:solidFill>
                      <a:srgbClr val="0F172A"/>
                    </a:solidFill>
                  </a:tcPr>
                </a:tc>
              </a:tr>
              <a:tr h="438912">
                <a:tc>
                  <a:txBody>
                    <a:bodyPr/>
                    <a:lstStyle/>
                    <a:p>
                      <a:pPr>
                        <a:defRPr sz="850" b="1">
                          <a:solidFill>
                            <a:srgbClr val="F8FAFC"/>
                          </a:solidFill>
                          <a:latin typeface="Segoe UI"/>
                        </a:defRPr>
                      </a:pPr>
                      <a:r>
                        <a:t>2. Sub-DAS Kripik (Sadeng / Kalialang / UNNES)</a:t>
                      </a:r>
                    </a:p>
                  </a:txBody>
                  <a:tcPr anchor="ctr">
                    <a:solidFill>
                      <a:srgbClr val="162138"/>
                    </a:solidFill>
                  </a:tcPr>
                </a:tc>
                <a:tc>
                  <a:txBody>
                    <a:bodyPr/>
                    <a:lstStyle/>
                    <a:p>
                      <a:pPr>
                        <a:defRPr sz="850" b="0">
                          <a:solidFill>
                            <a:srgbClr val="E2E8F0"/>
                          </a:solidFill>
                          <a:latin typeface="Segoe UI"/>
                        </a:defRPr>
                      </a:pPr>
                      <a:r>
                        <a:t>61,40 km² (6.140 ha)</a:t>
                      </a:r>
                    </a:p>
                  </a:txBody>
                  <a:tcPr anchor="ctr">
                    <a:solidFill>
                      <a:srgbClr val="162138"/>
                    </a:solidFill>
                  </a:tcPr>
                </a:tc>
                <a:tc>
                  <a:txBody>
                    <a:bodyPr/>
                    <a:lstStyle/>
                    <a:p>
                      <a:pPr>
                        <a:defRPr sz="850" b="0">
                          <a:solidFill>
                            <a:srgbClr val="E2E8F0"/>
                          </a:solidFill>
                          <a:latin typeface="Segoe UI"/>
                        </a:defRPr>
                      </a:pPr>
                      <a:r>
                        <a:t>44,90 km</a:t>
                      </a:r>
                    </a:p>
                  </a:txBody>
                  <a:tcPr anchor="ctr">
                    <a:solidFill>
                      <a:srgbClr val="162138"/>
                    </a:solidFill>
                  </a:tcPr>
                </a:tc>
                <a:tc>
                  <a:txBody>
                    <a:bodyPr/>
                    <a:lstStyle/>
                    <a:p>
                      <a:pPr>
                        <a:defRPr sz="850" b="0">
                          <a:solidFill>
                            <a:srgbClr val="E2E8F0"/>
                          </a:solidFill>
                          <a:latin typeface="Segoe UI"/>
                        </a:defRPr>
                      </a:pPr>
                      <a:r>
                        <a:t>136,5 km</a:t>
                      </a:r>
                    </a:p>
                  </a:txBody>
                  <a:tcPr anchor="ctr">
                    <a:solidFill>
                      <a:srgbClr val="162138"/>
                    </a:solidFill>
                  </a:tcPr>
                </a:tc>
                <a:tc>
                  <a:txBody>
                    <a:bodyPr/>
                    <a:lstStyle/>
                    <a:p>
                      <a:pPr>
                        <a:defRPr sz="850" b="0">
                          <a:solidFill>
                            <a:srgbClr val="E2E8F0"/>
                          </a:solidFill>
                          <a:latin typeface="Segoe UI"/>
                        </a:defRPr>
                      </a:pPr>
                      <a:r>
                        <a:t>2,22 km/km²</a:t>
                      </a:r>
                    </a:p>
                  </a:txBody>
                  <a:tcPr anchor="ctr">
                    <a:solidFill>
                      <a:srgbClr val="162138"/>
                    </a:solidFill>
                  </a:tcPr>
                </a:tc>
                <a:tc>
                  <a:txBody>
                    <a:bodyPr/>
                    <a:lstStyle/>
                    <a:p>
                      <a:pPr>
                        <a:defRPr sz="850" b="0">
                          <a:solidFill>
                            <a:srgbClr val="E2E8F0"/>
                          </a:solidFill>
                          <a:latin typeface="Segoe UI"/>
                        </a:defRPr>
                      </a:pPr>
                      <a:r>
                        <a:t>0,383</a:t>
                      </a:r>
                    </a:p>
                  </a:txBody>
                  <a:tcPr anchor="ctr">
                    <a:solidFill>
                      <a:srgbClr val="162138"/>
                    </a:solidFill>
                  </a:tcPr>
                </a:tc>
                <a:tc>
                  <a:txBody>
                    <a:bodyPr/>
                    <a:lstStyle/>
                    <a:p>
                      <a:pPr>
                        <a:defRPr sz="850" b="0">
                          <a:solidFill>
                            <a:srgbClr val="E2E8F0"/>
                          </a:solidFill>
                          <a:latin typeface="Segoe UI"/>
                        </a:defRPr>
                      </a:pPr>
                      <a:r>
                        <a:t>Orde 4</a:t>
                      </a:r>
                    </a:p>
                  </a:txBody>
                  <a:tcPr anchor="ctr">
                    <a:solidFill>
                      <a:srgbClr val="162138"/>
                    </a:solidFill>
                  </a:tcPr>
                </a:tc>
                <a:tc>
                  <a:txBody>
                    <a:bodyPr/>
                    <a:lstStyle/>
                    <a:p>
                      <a:pPr>
                        <a:defRPr sz="850" b="0">
                          <a:solidFill>
                            <a:srgbClr val="E2E8F0"/>
                          </a:solidFill>
                          <a:latin typeface="Segoe UI"/>
                        </a:defRPr>
                      </a:pPr>
                      <a:r>
                        <a:t>18,4%</a:t>
                      </a:r>
                    </a:p>
                  </a:txBody>
                  <a:tcPr anchor="ctr">
                    <a:solidFill>
                      <a:srgbClr val="162138"/>
                    </a:solidFill>
                  </a:tcPr>
                </a:tc>
                <a:tc>
                  <a:txBody>
                    <a:bodyPr/>
                    <a:lstStyle/>
                    <a:p>
                      <a:pPr>
                        <a:defRPr sz="850" b="0">
                          <a:solidFill>
                            <a:srgbClr val="E2E8F0"/>
                          </a:solidFill>
                          <a:latin typeface="Segoe UI"/>
                        </a:defRPr>
                      </a:pPr>
                      <a:r>
                        <a:t>20,39%</a:t>
                      </a:r>
                    </a:p>
                  </a:txBody>
                  <a:tcPr anchor="ctr">
                    <a:solidFill>
                      <a:srgbClr val="162138"/>
                    </a:solidFill>
                  </a:tcPr>
                </a:tc>
              </a:tr>
              <a:tr h="438912">
                <a:tc>
                  <a:txBody>
                    <a:bodyPr/>
                    <a:lstStyle/>
                    <a:p>
                      <a:pPr>
                        <a:defRPr sz="850" b="1">
                          <a:solidFill>
                            <a:srgbClr val="F8FAFC"/>
                          </a:solidFill>
                          <a:latin typeface="Segoe UI"/>
                        </a:defRPr>
                      </a:pPr>
                      <a:r>
                        <a:t>3. Sub-DAS Garang Utama (Ungaran – KBB)</a:t>
                      </a:r>
                    </a:p>
                  </a:txBody>
                  <a:tcPr anchor="ctr">
                    <a:solidFill>
                      <a:srgbClr val="0F172A"/>
                    </a:solidFill>
                  </a:tcPr>
                </a:tc>
                <a:tc>
                  <a:txBody>
                    <a:bodyPr/>
                    <a:lstStyle/>
                    <a:p>
                      <a:pPr>
                        <a:defRPr sz="850" b="0">
                          <a:solidFill>
                            <a:srgbClr val="E2E8F0"/>
                          </a:solidFill>
                          <a:latin typeface="Segoe UI"/>
                        </a:defRPr>
                      </a:pPr>
                      <a:r>
                        <a:t>88,40 km² (8.840 ha)</a:t>
                      </a:r>
                    </a:p>
                  </a:txBody>
                  <a:tcPr anchor="ctr">
                    <a:solidFill>
                      <a:srgbClr val="0F172A"/>
                    </a:solidFill>
                  </a:tcPr>
                </a:tc>
                <a:tc>
                  <a:txBody>
                    <a:bodyPr/>
                    <a:lstStyle/>
                    <a:p>
                      <a:pPr>
                        <a:defRPr sz="850" b="0">
                          <a:solidFill>
                            <a:srgbClr val="E2E8F0"/>
                          </a:solidFill>
                          <a:latin typeface="Segoe UI"/>
                        </a:defRPr>
                      </a:pPr>
                      <a:r>
                        <a:t>62,10 km</a:t>
                      </a:r>
                    </a:p>
                  </a:txBody>
                  <a:tcPr anchor="ctr">
                    <a:solidFill>
                      <a:srgbClr val="0F172A"/>
                    </a:solidFill>
                  </a:tcPr>
                </a:tc>
                <a:tc>
                  <a:txBody>
                    <a:bodyPr/>
                    <a:lstStyle/>
                    <a:p>
                      <a:pPr>
                        <a:defRPr sz="850" b="0">
                          <a:solidFill>
                            <a:srgbClr val="E2E8F0"/>
                          </a:solidFill>
                          <a:latin typeface="Segoe UI"/>
                        </a:defRPr>
                      </a:pPr>
                      <a:r>
                        <a:t>189,2 km</a:t>
                      </a:r>
                    </a:p>
                  </a:txBody>
                  <a:tcPr anchor="ctr">
                    <a:solidFill>
                      <a:srgbClr val="0F172A"/>
                    </a:solidFill>
                  </a:tcPr>
                </a:tc>
                <a:tc>
                  <a:txBody>
                    <a:bodyPr/>
                    <a:lstStyle/>
                    <a:p>
                      <a:pPr>
                        <a:defRPr sz="850" b="0">
                          <a:solidFill>
                            <a:srgbClr val="E2E8F0"/>
                          </a:solidFill>
                          <a:latin typeface="Segoe UI"/>
                        </a:defRPr>
                      </a:pPr>
                      <a:r>
                        <a:t>2,14 km/km²</a:t>
                      </a:r>
                    </a:p>
                  </a:txBody>
                  <a:tcPr anchor="ctr">
                    <a:solidFill>
                      <a:srgbClr val="0F172A"/>
                    </a:solidFill>
                  </a:tcPr>
                </a:tc>
                <a:tc>
                  <a:txBody>
                    <a:bodyPr/>
                    <a:lstStyle/>
                    <a:p>
                      <a:pPr>
                        <a:defRPr sz="850" b="0">
                          <a:solidFill>
                            <a:srgbClr val="E2E8F0"/>
                          </a:solidFill>
                          <a:latin typeface="Segoe UI"/>
                        </a:defRPr>
                      </a:pPr>
                      <a:r>
                        <a:t>0,288</a:t>
                      </a:r>
                    </a:p>
                  </a:txBody>
                  <a:tcPr anchor="ctr">
                    <a:solidFill>
                      <a:srgbClr val="0F172A"/>
                    </a:solidFill>
                  </a:tcPr>
                </a:tc>
                <a:tc>
                  <a:txBody>
                    <a:bodyPr/>
                    <a:lstStyle/>
                    <a:p>
                      <a:pPr>
                        <a:defRPr sz="850" b="0">
                          <a:solidFill>
                            <a:srgbClr val="E2E8F0"/>
                          </a:solidFill>
                          <a:latin typeface="Segoe UI"/>
                        </a:defRPr>
                      </a:pPr>
                      <a:r>
                        <a:t>Orde 5</a:t>
                      </a:r>
                    </a:p>
                  </a:txBody>
                  <a:tcPr anchor="ctr">
                    <a:solidFill>
                      <a:srgbClr val="0F172A"/>
                    </a:solidFill>
                  </a:tcPr>
                </a:tc>
                <a:tc>
                  <a:txBody>
                    <a:bodyPr/>
                    <a:lstStyle/>
                    <a:p>
                      <a:pPr>
                        <a:defRPr sz="850" b="0">
                          <a:solidFill>
                            <a:srgbClr val="E2E8F0"/>
                          </a:solidFill>
                          <a:latin typeface="Segoe UI"/>
                        </a:defRPr>
                      </a:pPr>
                      <a:r>
                        <a:t>17,2%</a:t>
                      </a:r>
                    </a:p>
                  </a:txBody>
                  <a:tcPr anchor="ctr">
                    <a:solidFill>
                      <a:srgbClr val="0F172A"/>
                    </a:solidFill>
                  </a:tcPr>
                </a:tc>
                <a:tc>
                  <a:txBody>
                    <a:bodyPr/>
                    <a:lstStyle/>
                    <a:p>
                      <a:pPr>
                        <a:defRPr sz="850" b="0">
                          <a:solidFill>
                            <a:srgbClr val="E2E8F0"/>
                          </a:solidFill>
                          <a:latin typeface="Segoe UI"/>
                        </a:defRPr>
                      </a:pPr>
                      <a:r>
                        <a:t>19,07%</a:t>
                      </a:r>
                    </a:p>
                  </a:txBody>
                  <a:tcPr anchor="ctr">
                    <a:solidFill>
                      <a:srgbClr val="0F172A"/>
                    </a:solidFill>
                  </a:tcPr>
                </a:tc>
              </a:tr>
              <a:tr h="438912">
                <a:tc>
                  <a:txBody>
                    <a:bodyPr/>
                    <a:lstStyle/>
                    <a:p>
                      <a:pPr>
                        <a:defRPr sz="850" b="1">
                          <a:solidFill>
                            <a:srgbClr val="F8FAFC"/>
                          </a:solidFill>
                          <a:latin typeface="Segoe UI"/>
                        </a:defRPr>
                      </a:pPr>
                      <a:r>
                        <a:t>TOTAL / RERATA DAS GARANG (Muara KBB)</a:t>
                      </a:r>
                    </a:p>
                  </a:txBody>
                  <a:tcPr anchor="ctr">
                    <a:solidFill>
                      <a:srgbClr val="0E3048"/>
                    </a:solidFill>
                  </a:tcPr>
                </a:tc>
                <a:tc>
                  <a:txBody>
                    <a:bodyPr/>
                    <a:lstStyle/>
                    <a:p>
                      <a:pPr>
                        <a:defRPr sz="850" b="1">
                          <a:solidFill>
                            <a:srgbClr val="E2E8F0"/>
                          </a:solidFill>
                          <a:latin typeface="Segoe UI"/>
                        </a:defRPr>
                      </a:pPr>
                      <a:r>
                        <a:t>204,00 km² (20.400 ha)</a:t>
                      </a:r>
                    </a:p>
                  </a:txBody>
                  <a:tcPr anchor="ctr">
                    <a:solidFill>
                      <a:srgbClr val="0E3048"/>
                    </a:solidFill>
                  </a:tcPr>
                </a:tc>
                <a:tc>
                  <a:txBody>
                    <a:bodyPr/>
                    <a:lstStyle/>
                    <a:p>
                      <a:pPr>
                        <a:defRPr sz="850" b="1">
                          <a:solidFill>
                            <a:srgbClr val="E2E8F0"/>
                          </a:solidFill>
                          <a:latin typeface="Segoe UI"/>
                        </a:defRPr>
                      </a:pPr>
                      <a:r>
                        <a:t>84,60 km</a:t>
                      </a:r>
                    </a:p>
                  </a:txBody>
                  <a:tcPr anchor="ctr">
                    <a:solidFill>
                      <a:srgbClr val="0E3048"/>
                    </a:solidFill>
                  </a:tcPr>
                </a:tc>
                <a:tc>
                  <a:txBody>
                    <a:bodyPr/>
                    <a:lstStyle/>
                    <a:p>
                      <a:pPr>
                        <a:defRPr sz="850" b="1">
                          <a:solidFill>
                            <a:srgbClr val="E2E8F0"/>
                          </a:solidFill>
                          <a:latin typeface="Segoe UI"/>
                        </a:defRPr>
                      </a:pPr>
                      <a:r>
                        <a:t>444,1 km</a:t>
                      </a:r>
                    </a:p>
                  </a:txBody>
                  <a:tcPr anchor="ctr">
                    <a:solidFill>
                      <a:srgbClr val="0E3048"/>
                    </a:solidFill>
                  </a:tcPr>
                </a:tc>
                <a:tc>
                  <a:txBody>
                    <a:bodyPr/>
                    <a:lstStyle/>
                    <a:p>
                      <a:pPr>
                        <a:defRPr sz="850" b="1">
                          <a:solidFill>
                            <a:srgbClr val="E2E8F0"/>
                          </a:solidFill>
                          <a:latin typeface="Segoe UI"/>
                        </a:defRPr>
                      </a:pPr>
                      <a:r>
                        <a:t>2,18 km/km²</a:t>
                      </a:r>
                    </a:p>
                  </a:txBody>
                  <a:tcPr anchor="ctr">
                    <a:solidFill>
                      <a:srgbClr val="0E3048"/>
                    </a:solidFill>
                  </a:tcPr>
                </a:tc>
                <a:tc>
                  <a:txBody>
                    <a:bodyPr/>
                    <a:lstStyle/>
                    <a:p>
                      <a:pPr>
                        <a:defRPr sz="850" b="1">
                          <a:solidFill>
                            <a:srgbClr val="E2E8F0"/>
                          </a:solidFill>
                          <a:latin typeface="Segoe UI"/>
                        </a:defRPr>
                      </a:pPr>
                      <a:r>
                        <a:t>0,358</a:t>
                      </a:r>
                    </a:p>
                  </a:txBody>
                  <a:tcPr anchor="ctr">
                    <a:solidFill>
                      <a:srgbClr val="0E3048"/>
                    </a:solidFill>
                  </a:tcPr>
                </a:tc>
                <a:tc>
                  <a:txBody>
                    <a:bodyPr/>
                    <a:lstStyle/>
                    <a:p>
                      <a:pPr>
                        <a:defRPr sz="850" b="1">
                          <a:solidFill>
                            <a:srgbClr val="E2E8F0"/>
                          </a:solidFill>
                          <a:latin typeface="Segoe UI"/>
                        </a:defRPr>
                      </a:pPr>
                      <a:r>
                        <a:t>Orde 5</a:t>
                      </a:r>
                    </a:p>
                  </a:txBody>
                  <a:tcPr anchor="ctr">
                    <a:solidFill>
                      <a:srgbClr val="0E3048"/>
                    </a:solidFill>
                  </a:tcPr>
                </a:tc>
                <a:tc>
                  <a:txBody>
                    <a:bodyPr/>
                    <a:lstStyle/>
                    <a:p>
                      <a:pPr>
                        <a:defRPr sz="850" b="1">
                          <a:solidFill>
                            <a:srgbClr val="E2E8F0"/>
                          </a:solidFill>
                          <a:latin typeface="Segoe UI"/>
                        </a:defRPr>
                      </a:pPr>
                      <a:r>
                        <a:t>17,4%</a:t>
                      </a:r>
                    </a:p>
                  </a:txBody>
                  <a:tcPr anchor="ctr">
                    <a:solidFill>
                      <a:srgbClr val="0E3048"/>
                    </a:solidFill>
                  </a:tcPr>
                </a:tc>
                <a:tc>
                  <a:txBody>
                    <a:bodyPr/>
                    <a:lstStyle/>
                    <a:p>
                      <a:pPr>
                        <a:defRPr sz="850" b="1">
                          <a:solidFill>
                            <a:srgbClr val="E2E8F0"/>
                          </a:solidFill>
                          <a:latin typeface="Segoe UI"/>
                        </a:defRPr>
                      </a:pPr>
                      <a:r>
                        <a:t>19,65%</a:t>
                      </a:r>
                    </a:p>
                  </a:txBody>
                  <a:tcPr anchor="ctr">
                    <a:solidFill>
                      <a:srgbClr val="0E3048"/>
                    </a:solidFill>
                  </a:tcPr>
                </a:tc>
              </a:tr>
            </a:tbl>
          </a:graphicData>
        </a:graphic>
      </p:graphicFrame>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0B1120"/>
        </a:solidFill>
        <a:effectLst/>
      </p:bgPr>
    </p:bg>
    <p:spTree>
      <p:nvGrpSpPr>
        <p:cNvPr id="1" name=""/>
        <p:cNvGrpSpPr/>
        <p:nvPr/>
      </p:nvGrpSpPr>
      <p:grpSpPr/>
      <p:sp>
        <p:nvSpPr>
          <p:cNvPr id="2" name="Rectangle 1"/>
          <p:cNvSpPr/>
          <p:nvPr/>
        </p:nvSpPr>
        <p:spPr>
          <a:xfrm>
            <a:off x="0" y="0"/>
            <a:ext cx="12191695" cy="1024128"/>
          </a:xfrm>
          <a:prstGeom prst="rect">
            <a:avLst/>
          </a:prstGeom>
          <a:solidFill>
            <a:srgbClr val="0F172A"/>
          </a:solidFill>
          <a:ln w="12700">
            <a:solidFill>
              <a:srgbClr val="2D4162"/>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09728" cy="1024128"/>
          </a:xfrm>
          <a:prstGeom prst="rect">
            <a:avLst/>
          </a:prstGeom>
          <a:solidFill>
            <a:srgbClr val="38BD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320040" y="128016"/>
            <a:ext cx="3474720" cy="237744"/>
          </a:xfrm>
          <a:prstGeom prst="roundRect">
            <a:avLst/>
          </a:prstGeom>
          <a:solidFill>
            <a:srgbClr val="0E2D4B"/>
          </a:solidFill>
          <a:ln w="9525">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wrap="none" lIns="73152" tIns="18288"/>
          <a:lstStyle/>
          <a:p>
            <a:pPr algn="ctr">
              <a:defRPr sz="850" b="1">
                <a:solidFill>
                  <a:srgbClr val="38BDF8"/>
                </a:solidFill>
                <a:latin typeface="Segoe UI"/>
              </a:defRPr>
            </a:pPr>
            <a:r>
              <a:t>TUGAS 2A • PARAMETERISASI RUSLE (FAKTOR R &amp; FAKTOR K)</a:t>
            </a:r>
          </a:p>
        </p:txBody>
      </p:sp>
      <p:sp>
        <p:nvSpPr>
          <p:cNvPr id="5" name="Rounded Rectangle 4"/>
          <p:cNvSpPr/>
          <p:nvPr/>
        </p:nvSpPr>
        <p:spPr>
          <a:xfrm>
            <a:off x="3931920" y="128016"/>
            <a:ext cx="7909560" cy="237744"/>
          </a:xfrm>
          <a:prstGeom prst="roundRect">
            <a:avLst/>
          </a:prstGeom>
          <a:solidFill>
            <a:srgbClr val="2A200F"/>
          </a:solidFill>
          <a:ln w="9525">
            <a:solidFill>
              <a:srgbClr val="F59E0B"/>
            </a:solidFill>
          </a:ln>
        </p:spPr>
        <p:style>
          <a:lnRef idx="1">
            <a:schemeClr val="accent1"/>
          </a:lnRef>
          <a:fillRef idx="3">
            <a:schemeClr val="accent1"/>
          </a:fillRef>
          <a:effectRef idx="2">
            <a:schemeClr val="accent1"/>
          </a:effectRef>
          <a:fontRef idx="minor">
            <a:schemeClr val="lt1"/>
          </a:fontRef>
        </p:style>
        <p:txBody>
          <a:bodyPr rtlCol="0" anchor="ctr" wrap="none" tIns="18288"/>
          <a:lstStyle/>
          <a:p>
            <a:pPr algn="ctr">
              <a:defRPr sz="800" b="1">
                <a:solidFill>
                  <a:srgbClr val="F59E0B"/>
                </a:solidFill>
                <a:latin typeface="Segoe UI"/>
              </a:defRPr>
            </a:pPr>
            <a:r>
              <a:t>TOOLS GIS: QGIS 3.34 LTR • Python GeoPandas &amp; Rasterio • WhiteboxTools D8 • GEE Sentinel-2 • GDAL/PROJ (EPSG:32749) • Three.js 3D • Scikit-Learn</a:t>
            </a:r>
          </a:p>
        </p:txBody>
      </p:sp>
      <p:sp>
        <p:nvSpPr>
          <p:cNvPr id="6" name="TextBox 5"/>
          <p:cNvSpPr txBox="1"/>
          <p:nvPr/>
        </p:nvSpPr>
        <p:spPr>
          <a:xfrm>
            <a:off x="320040" y="384048"/>
            <a:ext cx="10789920" cy="594360"/>
          </a:xfrm>
          <a:prstGeom prst="rect">
            <a:avLst/>
          </a:prstGeom>
          <a:noFill/>
        </p:spPr>
        <p:txBody>
          <a:bodyPr wrap="square" tIns="0" bIns="0">
            <a:spAutoFit/>
          </a:bodyPr>
          <a:lstStyle/>
          <a:p>
            <a:pPr>
              <a:defRPr sz="1800" b="1">
                <a:solidFill>
                  <a:srgbClr val="F8FAFC"/>
                </a:solidFill>
                <a:latin typeface="Segoe UI"/>
              </a:defRPr>
            </a:pPr>
            <a:r>
              <a:t>3. Perhitungan Erosivitas Hujan Riil (R Bols 2021–2025) &amp; Erodibilitas Tanah (K)</a:t>
            </a:r>
          </a:p>
          <a:p>
            <a:pPr>
              <a:defRPr sz="1000">
                <a:solidFill>
                  <a:srgbClr val="94A3B8"/>
                </a:solidFill>
                <a:latin typeface="Segoe UI"/>
              </a:defRPr>
            </a:pPr>
            <a:r>
              <a:t>Interpolasi spasial Inverse Distance Weighting (IDW p=2) dari 5 stasiun hujan riil dan klasifikasi jenis tanah lereng Ungaran</a:t>
            </a:r>
          </a:p>
        </p:txBody>
      </p:sp>
      <p:sp>
        <p:nvSpPr>
          <p:cNvPr id="7" name="TextBox 6"/>
          <p:cNvSpPr txBox="1"/>
          <p:nvPr/>
        </p:nvSpPr>
        <p:spPr>
          <a:xfrm>
            <a:off x="320040" y="6537960"/>
            <a:ext cx="11521440" cy="274320"/>
          </a:xfrm>
          <a:prstGeom prst="rect">
            <a:avLst/>
          </a:prstGeom>
          <a:noFill/>
        </p:spPr>
        <p:txBody>
          <a:bodyPr wrap="none">
            <a:spAutoFit/>
          </a:bodyPr>
          <a:lstStyle/>
          <a:p>
            <a:pPr>
              <a:defRPr sz="850">
                <a:solidFill>
                  <a:srgbClr val="94A3B8"/>
                </a:solidFill>
                <a:latin typeface="Segoe UI"/>
              </a:defRPr>
            </a:pPr>
            <a:r>
              <a:t>Magister Teknik Sipil (S2) • Studi Kasus DAS Garang Semarang (EPSG:32749 / UTM Zona 49S) • Live WebGIS: http://43.157.197.253/das-garang/          |   Slide 4 / 13</a:t>
            </a:r>
          </a:p>
        </p:txBody>
      </p:sp>
      <p:sp>
        <p:nvSpPr>
          <p:cNvPr id="8" name="Rounded Rectangle 7"/>
          <p:cNvSpPr/>
          <p:nvPr/>
        </p:nvSpPr>
        <p:spPr>
          <a:xfrm>
            <a:off x="320040" y="1170432"/>
            <a:ext cx="5577840" cy="2514600"/>
          </a:xfrm>
          <a:prstGeom prst="roundRect">
            <a:avLst>
              <a:gd name="adj" fmla="val 3000"/>
            </a:avLst>
          </a:prstGeom>
          <a:solidFill>
            <a:srgbClr val="121C31"/>
          </a:solidFill>
          <a:ln w="12700">
            <a:solidFill>
              <a:srgbClr val="2D4162"/>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393192" y="1170432"/>
            <a:ext cx="5431536" cy="54864"/>
          </a:xfrm>
          <a:prstGeom prst="rect">
            <a:avLst/>
          </a:prstGeom>
          <a:solidFill>
            <a:srgbClr val="38BD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466344" y="1280160"/>
            <a:ext cx="5285231" cy="2331720"/>
          </a:xfrm>
          <a:prstGeom prst="rect">
            <a:avLst/>
          </a:prstGeom>
          <a:noFill/>
        </p:spPr>
        <p:txBody>
          <a:bodyPr wrap="square">
            <a:spAutoFit/>
          </a:bodyPr>
          <a:lstStyle/>
          <a:p>
            <a:pPr>
              <a:spcAft>
                <a:spcPts val="600"/>
              </a:spcAft>
              <a:defRPr sz="1100" b="1">
                <a:solidFill>
                  <a:srgbClr val="38BDF8"/>
                </a:solidFill>
                <a:latin typeface="Segoe UI"/>
              </a:defRPr>
            </a:pPr>
            <a:r>
              <a:t>1. Faktor Erosivitas Hujan (R) – Rumus Empiris Bols (1978) &amp; Lenvain</a:t>
            </a:r>
          </a:p>
          <a:p>
            <a:pPr>
              <a:spcAft>
                <a:spcPts val="400"/>
              </a:spcAft>
            </a:pPr>
            <a:r>
              <a:rPr b="1" sz="950">
                <a:solidFill>
                  <a:srgbClr val="F8FAFC"/>
                </a:solidFill>
                <a:latin typeface="Segoe UI"/>
              </a:rPr>
              <a:t>• Persamaan Bols (1978): </a:t>
            </a:r>
            <a:r>
              <a:rPr sz="950">
                <a:solidFill>
                  <a:srgbClr val="CBD5E1"/>
                </a:solidFill>
                <a:latin typeface="Segoe UI"/>
              </a:rPr>
              <a:t>EI30 = 6,119 × (Rm)^1,21 × (HH)^-0,47 × (Rmax)^0,53   [MJ·mm/(ha·jam·thn)]</a:t>
            </a:r>
          </a:p>
          <a:p>
            <a:pPr>
              <a:spcAft>
                <a:spcPts val="400"/>
              </a:spcAft>
            </a:pPr>
            <a:r>
              <a:rPr b="1" sz="950">
                <a:solidFill>
                  <a:srgbClr val="F8FAFC"/>
                </a:solidFill>
                <a:latin typeface="Segoe UI"/>
              </a:rPr>
              <a:t>• Persamaan Lenvain (1975): </a:t>
            </a:r>
            <a:r>
              <a:rPr sz="950">
                <a:solidFill>
                  <a:srgbClr val="CBD5E1"/>
                </a:solidFill>
                <a:latin typeface="Segoe UI"/>
              </a:rPr>
              <a:t>R = 2,21 × (Rm_bulanan)^1,36   (digunakan sebagai pembanding validasi silang)</a:t>
            </a:r>
          </a:p>
          <a:p>
            <a:pPr>
              <a:spcAft>
                <a:spcPts val="400"/>
              </a:spcAft>
            </a:pPr>
            <a:r>
              <a:rPr b="1" sz="950">
                <a:solidFill>
                  <a:srgbClr val="F8FAFC"/>
                </a:solidFill>
                <a:latin typeface="Segoe UI"/>
              </a:rPr>
              <a:t>• Sumber Data Hujan Riil: </a:t>
            </a:r>
            <a:r>
              <a:rPr sz="950">
                <a:solidFill>
                  <a:srgbClr val="CBD5E1"/>
                </a:solidFill>
                <a:latin typeface="Segoe UI"/>
              </a:rPr>
              <a:t>Rekaman presipitasi harian riil selama 5 tahun penuh (01 Jan 2021 – 31 Des 2025, N = 1.826 hari/stasiun) dari arsip ERA5-Land &amp; CHIRPS yang diinterpolasi ke grid UTM 49S dengan metode IDW (power p = 2).</a:t>
            </a:r>
          </a:p>
          <a:p>
            <a:pPr>
              <a:spcAft>
                <a:spcPts val="400"/>
              </a:spcAft>
            </a:pPr>
            <a:r>
              <a:rPr b="1" sz="950">
                <a:solidFill>
                  <a:srgbClr val="F8FAFC"/>
                </a:solidFill>
                <a:latin typeface="Segoe UI"/>
              </a:rPr>
              <a:t>• Gradien Spasial R: </a:t>
            </a:r>
            <a:r>
              <a:rPr sz="950">
                <a:solidFill>
                  <a:srgbClr val="CBD5E1"/>
                </a:solidFill>
                <a:latin typeface="Segoe UI"/>
              </a:rPr>
              <a:t>Nilai R Bols meningkat dari 1.249,0 di hilir Simongan/KBB hingga 1.988,6 MJ·mm/(ha·jam·thn) di zona orografis Mijen &amp; Gunungpati.</a:t>
            </a:r>
          </a:p>
        </p:txBody>
      </p:sp>
      <p:sp>
        <p:nvSpPr>
          <p:cNvPr id="11" name="Rounded Rectangle 10"/>
          <p:cNvSpPr/>
          <p:nvPr/>
        </p:nvSpPr>
        <p:spPr>
          <a:xfrm>
            <a:off x="6080760" y="1170432"/>
            <a:ext cx="5760720" cy="2514600"/>
          </a:xfrm>
          <a:prstGeom prst="roundRect">
            <a:avLst>
              <a:gd name="adj" fmla="val 3000"/>
            </a:avLst>
          </a:prstGeom>
          <a:solidFill>
            <a:srgbClr val="121C31"/>
          </a:solidFill>
          <a:ln w="12700">
            <a:solidFill>
              <a:srgbClr val="2D4162"/>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6153912" y="1170432"/>
            <a:ext cx="5614416" cy="54864"/>
          </a:xfrm>
          <a:prstGeom prst="rect">
            <a:avLst/>
          </a:prstGeom>
          <a:solidFill>
            <a:srgbClr val="F59E0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6227064" y="1280160"/>
            <a:ext cx="5468112" cy="2331720"/>
          </a:xfrm>
          <a:prstGeom prst="rect">
            <a:avLst/>
          </a:prstGeom>
          <a:noFill/>
        </p:spPr>
        <p:txBody>
          <a:bodyPr wrap="square">
            <a:spAutoFit/>
          </a:bodyPr>
          <a:lstStyle/>
          <a:p>
            <a:pPr>
              <a:spcAft>
                <a:spcPts val="600"/>
              </a:spcAft>
              <a:defRPr sz="1100" b="1">
                <a:solidFill>
                  <a:srgbClr val="F59E0B"/>
                </a:solidFill>
                <a:latin typeface="Segoe UI"/>
              </a:defRPr>
            </a:pPr>
            <a:r>
              <a:t>2. Faktor Erodibilitas Tanah (K) – Nomograf Wischmeier &amp; Smith (1978)</a:t>
            </a:r>
          </a:p>
          <a:p>
            <a:pPr>
              <a:spcAft>
                <a:spcPts val="400"/>
              </a:spcAft>
            </a:pPr>
            <a:r>
              <a:rPr b="1" sz="950">
                <a:solidFill>
                  <a:srgbClr val="F8FAFC"/>
                </a:solidFill>
                <a:latin typeface="Segoe UI"/>
              </a:rPr>
              <a:t>• Persamaan Wischmeier: </a:t>
            </a:r>
            <a:r>
              <a:rPr sz="950">
                <a:solidFill>
                  <a:srgbClr val="CBD5E1"/>
                </a:solidFill>
                <a:latin typeface="Segoe UI"/>
              </a:rPr>
              <a:t>100·K = [2,1·10^-4 · M^1,14 · (12 - a) + 3,25·(b - 2) + 2,5·(c - 3)] / 7,59</a:t>
            </a:r>
          </a:p>
          <a:p>
            <a:pPr>
              <a:spcAft>
                <a:spcPts val="400"/>
              </a:spcAft>
            </a:pPr>
            <a:r>
              <a:rPr b="1" sz="950">
                <a:solidFill>
                  <a:srgbClr val="F8FAFC"/>
                </a:solidFill>
                <a:latin typeface="Segoe UI"/>
              </a:rPr>
              <a:t>• Andosol Coklat (K = 0,17): </a:t>
            </a:r>
            <a:r>
              <a:rPr sz="950">
                <a:solidFill>
                  <a:srgbClr val="CBD5E1"/>
                </a:solidFill>
                <a:latin typeface="Segoe UI"/>
              </a:rPr>
              <a:t>Lereng atas &amp; puncak Gunung Ungaran (&gt;750 mdpl). Bahan organik tinggi (&gt;5%), struktur remah vulkanik, permeabilitas cepat.</a:t>
            </a:r>
          </a:p>
          <a:p>
            <a:pPr>
              <a:spcAft>
                <a:spcPts val="400"/>
              </a:spcAft>
            </a:pPr>
            <a:r>
              <a:rPr b="1" sz="950">
                <a:solidFill>
                  <a:srgbClr val="F8FAFC"/>
                </a:solidFill>
                <a:latin typeface="Segoe UI"/>
              </a:rPr>
              <a:t>• Latosol Coklat Kemerahan (K = 0,24): </a:t>
            </a:r>
            <a:r>
              <a:rPr sz="950">
                <a:solidFill>
                  <a:srgbClr val="CBD5E1"/>
                </a:solidFill>
                <a:latin typeface="Segoe UI"/>
              </a:rPr>
              <a:t>Lereng tengah Banyumanik, Gunungpati, dan hulu Sub-DAS Kreo (300–750 mdpl). Liat-lempung berdebu, peka erosi sedang.</a:t>
            </a:r>
          </a:p>
          <a:p>
            <a:pPr>
              <a:spcAft>
                <a:spcPts val="400"/>
              </a:spcAft>
            </a:pPr>
            <a:r>
              <a:rPr b="1" sz="950">
                <a:solidFill>
                  <a:srgbClr val="F8FAFC"/>
                </a:solidFill>
                <a:latin typeface="Segoe UI"/>
              </a:rPr>
              <a:t>• Mediteran &amp; Grumusol (K = 0,30 – 0,38): </a:t>
            </a:r>
            <a:r>
              <a:rPr sz="950">
                <a:solidFill>
                  <a:srgbClr val="CBD5E1"/>
                </a:solidFill>
                <a:latin typeface="Segoe UI"/>
              </a:rPr>
              <a:t>Perbukitan lipatan Sub-DAS Kripik (Sadeng, Kalialang, Sukorejo) &amp; Mijen. Liat montmorilonit tinggi, permeabilitas lambat, sangat peka erosi alur/parit!</a:t>
            </a:r>
          </a:p>
        </p:txBody>
      </p:sp>
      <p:graphicFrame>
        <p:nvGraphicFramePr>
          <p:cNvPr id="14" name="Table 13"/>
          <p:cNvGraphicFramePr>
            <a:graphicFrameLocks noGrp="1"/>
          </p:cNvGraphicFramePr>
          <p:nvPr/>
        </p:nvGraphicFramePr>
        <p:xfrm>
          <a:off x="320040" y="3840480"/>
          <a:ext cx="11521440" cy="2514600"/>
        </p:xfrm>
        <a:graphic>
          <a:graphicData uri="http://schemas.openxmlformats.org/drawingml/2006/table">
            <a:tbl>
              <a:tblPr firstRow="1" bandRow="1">
                <a:tableStyleId>{5C22544A-7EE6-4342-B048-85BDC9FD1C3A}</a:tableStyleId>
              </a:tblPr>
              <a:tblGrid>
                <a:gridCol w="1188720"/>
                <a:gridCol w="2468880"/>
                <a:gridCol w="1371600"/>
                <a:gridCol w="1051560"/>
                <a:gridCol w="1051560"/>
                <a:gridCol w="1280160"/>
                <a:gridCol w="1097280"/>
                <a:gridCol w="1005840"/>
                <a:gridCol w="1005840"/>
              </a:tblGrid>
              <a:tr h="419100">
                <a:tc>
                  <a:txBody>
                    <a:bodyPr/>
                    <a:lstStyle/>
                    <a:p>
                      <a:pPr>
                        <a:defRPr sz="900" b="1">
                          <a:solidFill>
                            <a:srgbClr val="38BDF8"/>
                          </a:solidFill>
                          <a:latin typeface="Segoe UI"/>
                        </a:defRPr>
                      </a:pPr>
                      <a:r>
                        <a:t>Kode Stasiun</a:t>
                      </a:r>
                    </a:p>
                  </a:txBody>
                  <a:tcPr anchor="ctr">
                    <a:solidFill>
                      <a:srgbClr val="1E293B"/>
                    </a:solidFill>
                  </a:tcPr>
                </a:tc>
                <a:tc>
                  <a:txBody>
                    <a:bodyPr/>
                    <a:lstStyle/>
                    <a:p>
                      <a:pPr>
                        <a:defRPr sz="900" b="1">
                          <a:solidFill>
                            <a:srgbClr val="38BDF8"/>
                          </a:solidFill>
                          <a:latin typeface="Segoe UI"/>
                        </a:defRPr>
                      </a:pPr>
                      <a:r>
                        <a:t>Nama Pos Hujan (DAS Garang)</a:t>
                      </a:r>
                    </a:p>
                  </a:txBody>
                  <a:tcPr anchor="ctr">
                    <a:solidFill>
                      <a:srgbClr val="1E293B"/>
                    </a:solidFill>
                  </a:tcPr>
                </a:tc>
                <a:tc>
                  <a:txBody>
                    <a:bodyPr/>
                    <a:lstStyle/>
                    <a:p>
                      <a:pPr>
                        <a:defRPr sz="900" b="1">
                          <a:solidFill>
                            <a:srgbClr val="38BDF8"/>
                          </a:solidFill>
                          <a:latin typeface="Segoe UI"/>
                        </a:defRPr>
                      </a:pPr>
                      <a:r>
                        <a:t>Koordinat WGS84</a:t>
                      </a:r>
                    </a:p>
                  </a:txBody>
                  <a:tcPr anchor="ctr">
                    <a:solidFill>
                      <a:srgbClr val="1E293B"/>
                    </a:solidFill>
                  </a:tcPr>
                </a:tc>
                <a:tc>
                  <a:txBody>
                    <a:bodyPr/>
                    <a:lstStyle/>
                    <a:p>
                      <a:pPr>
                        <a:defRPr sz="900" b="1">
                          <a:solidFill>
                            <a:srgbClr val="38BDF8"/>
                          </a:solidFill>
                          <a:latin typeface="Segoe UI"/>
                        </a:defRPr>
                      </a:pPr>
                      <a:r>
                        <a:t>CH 2021 (mm)</a:t>
                      </a:r>
                    </a:p>
                  </a:txBody>
                  <a:tcPr anchor="ctr">
                    <a:solidFill>
                      <a:srgbClr val="1E293B"/>
                    </a:solidFill>
                  </a:tcPr>
                </a:tc>
                <a:tc>
                  <a:txBody>
                    <a:bodyPr/>
                    <a:lstStyle/>
                    <a:p>
                      <a:pPr>
                        <a:defRPr sz="900" b="1">
                          <a:solidFill>
                            <a:srgbClr val="38BDF8"/>
                          </a:solidFill>
                          <a:latin typeface="Segoe UI"/>
                        </a:defRPr>
                      </a:pPr>
                      <a:r>
                        <a:t>CH 2025 (mm)</a:t>
                      </a:r>
                    </a:p>
                  </a:txBody>
                  <a:tcPr anchor="ctr">
                    <a:solidFill>
                      <a:srgbClr val="1E293B"/>
                    </a:solidFill>
                  </a:tcPr>
                </a:tc>
                <a:tc>
                  <a:txBody>
                    <a:bodyPr/>
                    <a:lstStyle/>
                    <a:p>
                      <a:pPr>
                        <a:defRPr sz="900" b="1">
                          <a:solidFill>
                            <a:srgbClr val="38BDF8"/>
                          </a:solidFill>
                          <a:latin typeface="Segoe UI"/>
                        </a:defRPr>
                      </a:pPr>
                      <a:r>
                        <a:t>CH Rerata 5 Thn</a:t>
                      </a:r>
                    </a:p>
                  </a:txBody>
                  <a:tcPr anchor="ctr">
                    <a:solidFill>
                      <a:srgbClr val="1E293B"/>
                    </a:solidFill>
                  </a:tcPr>
                </a:tc>
                <a:tc>
                  <a:txBody>
                    <a:bodyPr/>
                    <a:lstStyle/>
                    <a:p>
                      <a:pPr>
                        <a:defRPr sz="900" b="1">
                          <a:solidFill>
                            <a:srgbClr val="38BDF8"/>
                          </a:solidFill>
                          <a:latin typeface="Segoe UI"/>
                        </a:defRPr>
                      </a:pPr>
                      <a:r>
                        <a:t>Hari Hujan (HH)</a:t>
                      </a:r>
                    </a:p>
                  </a:txBody>
                  <a:tcPr anchor="ctr">
                    <a:solidFill>
                      <a:srgbClr val="1E293B"/>
                    </a:solidFill>
                  </a:tcPr>
                </a:tc>
                <a:tc>
                  <a:txBody>
                    <a:bodyPr/>
                    <a:lstStyle/>
                    <a:p>
                      <a:pPr>
                        <a:defRPr sz="900" b="1">
                          <a:solidFill>
                            <a:srgbClr val="38BDF8"/>
                          </a:solidFill>
                          <a:latin typeface="Segoe UI"/>
                        </a:defRPr>
                      </a:pPr>
                      <a:r>
                        <a:t>R Bols (1978)</a:t>
                      </a:r>
                    </a:p>
                  </a:txBody>
                  <a:tcPr anchor="ctr">
                    <a:solidFill>
                      <a:srgbClr val="1E293B"/>
                    </a:solidFill>
                  </a:tcPr>
                </a:tc>
                <a:tc>
                  <a:txBody>
                    <a:bodyPr/>
                    <a:lstStyle/>
                    <a:p>
                      <a:pPr>
                        <a:defRPr sz="900" b="1">
                          <a:solidFill>
                            <a:srgbClr val="38BDF8"/>
                          </a:solidFill>
                          <a:latin typeface="Segoe UI"/>
                        </a:defRPr>
                      </a:pPr>
                      <a:r>
                        <a:t>R Lenvain</a:t>
                      </a:r>
                    </a:p>
                  </a:txBody>
                  <a:tcPr anchor="ctr">
                    <a:solidFill>
                      <a:srgbClr val="1E293B"/>
                    </a:solidFill>
                  </a:tcPr>
                </a:tc>
              </a:tr>
              <a:tr h="419100">
                <a:tc>
                  <a:txBody>
                    <a:bodyPr/>
                    <a:lstStyle/>
                    <a:p>
                      <a:pPr>
                        <a:defRPr sz="900" b="1">
                          <a:solidFill>
                            <a:srgbClr val="F8FAFC"/>
                          </a:solidFill>
                          <a:latin typeface="Segoe UI"/>
                        </a:defRPr>
                      </a:pPr>
                      <a:r>
                        <a:t>STA_UNGARAN</a:t>
                      </a:r>
                    </a:p>
                  </a:txBody>
                  <a:tcPr anchor="ctr">
                    <a:solidFill>
                      <a:srgbClr val="0F172A"/>
                    </a:solidFill>
                  </a:tcPr>
                </a:tc>
                <a:tc>
                  <a:txBody>
                    <a:bodyPr/>
                    <a:lstStyle/>
                    <a:p>
                      <a:pPr>
                        <a:defRPr sz="900" b="0">
                          <a:solidFill>
                            <a:srgbClr val="E2E8F0"/>
                          </a:solidFill>
                          <a:latin typeface="Segoe UI"/>
                        </a:defRPr>
                      </a:pPr>
                      <a:r>
                        <a:t>Stasiun Hujan Ungaran Hulu (Lereng G. Ungaran)</a:t>
                      </a:r>
                    </a:p>
                  </a:txBody>
                  <a:tcPr anchor="ctr">
                    <a:solidFill>
                      <a:srgbClr val="0F172A"/>
                    </a:solidFill>
                  </a:tcPr>
                </a:tc>
                <a:tc>
                  <a:txBody>
                    <a:bodyPr/>
                    <a:lstStyle/>
                    <a:p>
                      <a:pPr>
                        <a:defRPr sz="900" b="0">
                          <a:solidFill>
                            <a:srgbClr val="E2E8F0"/>
                          </a:solidFill>
                          <a:latin typeface="Segoe UI"/>
                        </a:defRPr>
                      </a:pPr>
                      <a:r>
                        <a:t>-7.1420, 110.3950</a:t>
                      </a:r>
                    </a:p>
                  </a:txBody>
                  <a:tcPr anchor="ctr">
                    <a:solidFill>
                      <a:srgbClr val="0F172A"/>
                    </a:solidFill>
                  </a:tcPr>
                </a:tc>
                <a:tc>
                  <a:txBody>
                    <a:bodyPr/>
                    <a:lstStyle/>
                    <a:p>
                      <a:pPr>
                        <a:defRPr sz="900" b="0">
                          <a:solidFill>
                            <a:srgbClr val="E2E8F0"/>
                          </a:solidFill>
                          <a:latin typeface="Segoe UI"/>
                        </a:defRPr>
                      </a:pPr>
                      <a:r>
                        <a:t>3,007.8 mm</a:t>
                      </a:r>
                    </a:p>
                  </a:txBody>
                  <a:tcPr anchor="ctr">
                    <a:solidFill>
                      <a:srgbClr val="0F172A"/>
                    </a:solidFill>
                  </a:tcPr>
                </a:tc>
                <a:tc>
                  <a:txBody>
                    <a:bodyPr/>
                    <a:lstStyle/>
                    <a:p>
                      <a:pPr>
                        <a:defRPr sz="900" b="0">
                          <a:solidFill>
                            <a:srgbClr val="E2E8F0"/>
                          </a:solidFill>
                          <a:latin typeface="Segoe UI"/>
                        </a:defRPr>
                      </a:pPr>
                      <a:r>
                        <a:t>3,193.3 mm</a:t>
                      </a:r>
                    </a:p>
                  </a:txBody>
                  <a:tcPr anchor="ctr">
                    <a:solidFill>
                      <a:srgbClr val="0F172A"/>
                    </a:solidFill>
                  </a:tcPr>
                </a:tc>
                <a:tc>
                  <a:txBody>
                    <a:bodyPr/>
                    <a:lstStyle/>
                    <a:p>
                      <a:pPr>
                        <a:defRPr sz="900" b="0">
                          <a:solidFill>
                            <a:srgbClr val="E2E8F0"/>
                          </a:solidFill>
                          <a:latin typeface="Segoe UI"/>
                        </a:defRPr>
                      </a:pPr>
                      <a:r>
                        <a:t>2,806.8 mm/thn</a:t>
                      </a:r>
                    </a:p>
                  </a:txBody>
                  <a:tcPr anchor="ctr">
                    <a:solidFill>
                      <a:srgbClr val="0F172A"/>
                    </a:solidFill>
                  </a:tcPr>
                </a:tc>
                <a:tc>
                  <a:txBody>
                    <a:bodyPr/>
                    <a:lstStyle/>
                    <a:p>
                      <a:pPr>
                        <a:defRPr sz="900" b="0">
                          <a:solidFill>
                            <a:srgbClr val="E2E8F0"/>
                          </a:solidFill>
                          <a:latin typeface="Segoe UI"/>
                        </a:defRPr>
                      </a:pPr>
                      <a:r>
                        <a:t>275.0 hari</a:t>
                      </a:r>
                    </a:p>
                  </a:txBody>
                  <a:tcPr anchor="ctr">
                    <a:solidFill>
                      <a:srgbClr val="0F172A"/>
                    </a:solidFill>
                  </a:tcPr>
                </a:tc>
                <a:tc>
                  <a:txBody>
                    <a:bodyPr/>
                    <a:lstStyle/>
                    <a:p>
                      <a:pPr>
                        <a:defRPr sz="900" b="0">
                          <a:solidFill>
                            <a:srgbClr val="E2E8F0"/>
                          </a:solidFill>
                          <a:latin typeface="Segoe UI"/>
                        </a:defRPr>
                      </a:pPr>
                      <a:r>
                        <a:t>1,439.8</a:t>
                      </a:r>
                    </a:p>
                  </a:txBody>
                  <a:tcPr anchor="ctr">
                    <a:solidFill>
                      <a:srgbClr val="0F172A"/>
                    </a:solidFill>
                  </a:tcPr>
                </a:tc>
                <a:tc>
                  <a:txBody>
                    <a:bodyPr/>
                    <a:lstStyle/>
                    <a:p>
                      <a:pPr>
                        <a:defRPr sz="900" b="0">
                          <a:solidFill>
                            <a:srgbClr val="E2E8F0"/>
                          </a:solidFill>
                          <a:latin typeface="Segoe UI"/>
                        </a:defRPr>
                      </a:pPr>
                      <a:r>
                        <a:t>2,122.9</a:t>
                      </a:r>
                    </a:p>
                  </a:txBody>
                  <a:tcPr anchor="ctr">
                    <a:solidFill>
                      <a:srgbClr val="0F172A"/>
                    </a:solidFill>
                  </a:tcPr>
                </a:tc>
              </a:tr>
              <a:tr h="419100">
                <a:tc>
                  <a:txBody>
                    <a:bodyPr/>
                    <a:lstStyle/>
                    <a:p>
                      <a:pPr>
                        <a:defRPr sz="900" b="1">
                          <a:solidFill>
                            <a:srgbClr val="F8FAFC"/>
                          </a:solidFill>
                          <a:latin typeface="Segoe UI"/>
                        </a:defRPr>
                      </a:pPr>
                      <a:r>
                        <a:t>STA_GUNUNGPATI</a:t>
                      </a:r>
                    </a:p>
                  </a:txBody>
                  <a:tcPr anchor="ctr">
                    <a:solidFill>
                      <a:srgbClr val="162138"/>
                    </a:solidFill>
                  </a:tcPr>
                </a:tc>
                <a:tc>
                  <a:txBody>
                    <a:bodyPr/>
                    <a:lstStyle/>
                    <a:p>
                      <a:pPr>
                        <a:defRPr sz="900" b="0">
                          <a:solidFill>
                            <a:srgbClr val="E2E8F0"/>
                          </a:solidFill>
                          <a:latin typeface="Segoe UI"/>
                        </a:defRPr>
                      </a:pPr>
                      <a:r>
                        <a:t>Stasiun Hujan Gunungpati / Sekaran</a:t>
                      </a:r>
                    </a:p>
                  </a:txBody>
                  <a:tcPr anchor="ctr">
                    <a:solidFill>
                      <a:srgbClr val="162138"/>
                    </a:solidFill>
                  </a:tcPr>
                </a:tc>
                <a:tc>
                  <a:txBody>
                    <a:bodyPr/>
                    <a:lstStyle/>
                    <a:p>
                      <a:pPr>
                        <a:defRPr sz="900" b="0">
                          <a:solidFill>
                            <a:srgbClr val="E2E8F0"/>
                          </a:solidFill>
                          <a:latin typeface="Segoe UI"/>
                        </a:defRPr>
                      </a:pPr>
                      <a:r>
                        <a:t>-7.0680, 110.3780</a:t>
                      </a:r>
                    </a:p>
                  </a:txBody>
                  <a:tcPr anchor="ctr">
                    <a:solidFill>
                      <a:srgbClr val="162138"/>
                    </a:solidFill>
                  </a:tcPr>
                </a:tc>
                <a:tc>
                  <a:txBody>
                    <a:bodyPr/>
                    <a:lstStyle/>
                    <a:p>
                      <a:pPr>
                        <a:defRPr sz="900" b="0">
                          <a:solidFill>
                            <a:srgbClr val="E2E8F0"/>
                          </a:solidFill>
                          <a:latin typeface="Segoe UI"/>
                        </a:defRPr>
                      </a:pPr>
                      <a:r>
                        <a:t>3,529.0 mm</a:t>
                      </a:r>
                    </a:p>
                  </a:txBody>
                  <a:tcPr anchor="ctr">
                    <a:solidFill>
                      <a:srgbClr val="162138"/>
                    </a:solidFill>
                  </a:tcPr>
                </a:tc>
                <a:tc>
                  <a:txBody>
                    <a:bodyPr/>
                    <a:lstStyle/>
                    <a:p>
                      <a:pPr>
                        <a:defRPr sz="900" b="0">
                          <a:solidFill>
                            <a:srgbClr val="E2E8F0"/>
                          </a:solidFill>
                          <a:latin typeface="Segoe UI"/>
                        </a:defRPr>
                      </a:pPr>
                      <a:r>
                        <a:t>3,832.0 mm</a:t>
                      </a:r>
                    </a:p>
                  </a:txBody>
                  <a:tcPr anchor="ctr">
                    <a:solidFill>
                      <a:srgbClr val="162138"/>
                    </a:solidFill>
                  </a:tcPr>
                </a:tc>
                <a:tc>
                  <a:txBody>
                    <a:bodyPr/>
                    <a:lstStyle/>
                    <a:p>
                      <a:pPr>
                        <a:defRPr sz="900" b="0">
                          <a:solidFill>
                            <a:srgbClr val="E2E8F0"/>
                          </a:solidFill>
                          <a:latin typeface="Segoe UI"/>
                        </a:defRPr>
                      </a:pPr>
                      <a:r>
                        <a:t>3,370.3 mm/thn</a:t>
                      </a:r>
                    </a:p>
                  </a:txBody>
                  <a:tcPr anchor="ctr">
                    <a:solidFill>
                      <a:srgbClr val="162138"/>
                    </a:solidFill>
                  </a:tcPr>
                </a:tc>
                <a:tc>
                  <a:txBody>
                    <a:bodyPr/>
                    <a:lstStyle/>
                    <a:p>
                      <a:pPr>
                        <a:defRPr sz="900" b="0">
                          <a:solidFill>
                            <a:srgbClr val="E2E8F0"/>
                          </a:solidFill>
                          <a:latin typeface="Segoe UI"/>
                        </a:defRPr>
                      </a:pPr>
                      <a:r>
                        <a:t>273.0 hari</a:t>
                      </a:r>
                    </a:p>
                  </a:txBody>
                  <a:tcPr anchor="ctr">
                    <a:solidFill>
                      <a:srgbClr val="162138"/>
                    </a:solidFill>
                  </a:tcPr>
                </a:tc>
                <a:tc>
                  <a:txBody>
                    <a:bodyPr/>
                    <a:lstStyle/>
                    <a:p>
                      <a:pPr>
                        <a:defRPr sz="900" b="0">
                          <a:solidFill>
                            <a:srgbClr val="E2E8F0"/>
                          </a:solidFill>
                          <a:latin typeface="Segoe UI"/>
                        </a:defRPr>
                      </a:pPr>
                      <a:r>
                        <a:t>1,956.5</a:t>
                      </a:r>
                    </a:p>
                  </a:txBody>
                  <a:tcPr anchor="ctr">
                    <a:solidFill>
                      <a:srgbClr val="162138"/>
                    </a:solidFill>
                  </a:tcPr>
                </a:tc>
                <a:tc>
                  <a:txBody>
                    <a:bodyPr/>
                    <a:lstStyle/>
                    <a:p>
                      <a:pPr>
                        <a:defRPr sz="900" b="0">
                          <a:solidFill>
                            <a:srgbClr val="E2E8F0"/>
                          </a:solidFill>
                          <a:latin typeface="Segoe UI"/>
                        </a:defRPr>
                      </a:pPr>
                      <a:r>
                        <a:t>2,745.4</a:t>
                      </a:r>
                    </a:p>
                  </a:txBody>
                  <a:tcPr anchor="ctr">
                    <a:solidFill>
                      <a:srgbClr val="162138"/>
                    </a:solidFill>
                  </a:tcPr>
                </a:tc>
              </a:tr>
              <a:tr h="419100">
                <a:tc>
                  <a:txBody>
                    <a:bodyPr/>
                    <a:lstStyle/>
                    <a:p>
                      <a:pPr>
                        <a:defRPr sz="900" b="1">
                          <a:solidFill>
                            <a:srgbClr val="F8FAFC"/>
                          </a:solidFill>
                          <a:latin typeface="Segoe UI"/>
                        </a:defRPr>
                      </a:pPr>
                      <a:r>
                        <a:t>STA_MIJEN</a:t>
                      </a:r>
                    </a:p>
                  </a:txBody>
                  <a:tcPr anchor="ctr">
                    <a:solidFill>
                      <a:srgbClr val="0F172A"/>
                    </a:solidFill>
                  </a:tcPr>
                </a:tc>
                <a:tc>
                  <a:txBody>
                    <a:bodyPr/>
                    <a:lstStyle/>
                    <a:p>
                      <a:pPr>
                        <a:defRPr sz="900" b="0">
                          <a:solidFill>
                            <a:srgbClr val="E2E8F0"/>
                          </a:solidFill>
                          <a:latin typeface="Segoe UI"/>
                        </a:defRPr>
                      </a:pPr>
                      <a:r>
                        <a:t>Stasiun Hujan Mijen (DTA Hulu Kreo)</a:t>
                      </a:r>
                    </a:p>
                  </a:txBody>
                  <a:tcPr anchor="ctr">
                    <a:solidFill>
                      <a:srgbClr val="0F172A"/>
                    </a:solidFill>
                  </a:tcPr>
                </a:tc>
                <a:tc>
                  <a:txBody>
                    <a:bodyPr/>
                    <a:lstStyle/>
                    <a:p>
                      <a:pPr>
                        <a:defRPr sz="900" b="0">
                          <a:solidFill>
                            <a:srgbClr val="E2E8F0"/>
                          </a:solidFill>
                          <a:latin typeface="Segoe UI"/>
                        </a:defRPr>
                      </a:pPr>
                      <a:r>
                        <a:t>-7.0720, 110.3290</a:t>
                      </a:r>
                    </a:p>
                  </a:txBody>
                  <a:tcPr anchor="ctr">
                    <a:solidFill>
                      <a:srgbClr val="0F172A"/>
                    </a:solidFill>
                  </a:tcPr>
                </a:tc>
                <a:tc>
                  <a:txBody>
                    <a:bodyPr/>
                    <a:lstStyle/>
                    <a:p>
                      <a:pPr>
                        <a:defRPr sz="900" b="0">
                          <a:solidFill>
                            <a:srgbClr val="E2E8F0"/>
                          </a:solidFill>
                          <a:latin typeface="Segoe UI"/>
                        </a:defRPr>
                      </a:pPr>
                      <a:r>
                        <a:t>3,658.2 mm</a:t>
                      </a:r>
                    </a:p>
                  </a:txBody>
                  <a:tcPr anchor="ctr">
                    <a:solidFill>
                      <a:srgbClr val="0F172A"/>
                    </a:solidFill>
                  </a:tcPr>
                </a:tc>
                <a:tc>
                  <a:txBody>
                    <a:bodyPr/>
                    <a:lstStyle/>
                    <a:p>
                      <a:pPr>
                        <a:defRPr sz="900" b="0">
                          <a:solidFill>
                            <a:srgbClr val="E2E8F0"/>
                          </a:solidFill>
                          <a:latin typeface="Segoe UI"/>
                        </a:defRPr>
                      </a:pPr>
                      <a:r>
                        <a:t>3,715.8 mm</a:t>
                      </a:r>
                    </a:p>
                  </a:txBody>
                  <a:tcPr anchor="ctr">
                    <a:solidFill>
                      <a:srgbClr val="0F172A"/>
                    </a:solidFill>
                  </a:tcPr>
                </a:tc>
                <a:tc>
                  <a:txBody>
                    <a:bodyPr/>
                    <a:lstStyle/>
                    <a:p>
                      <a:pPr>
                        <a:defRPr sz="900" b="0">
                          <a:solidFill>
                            <a:srgbClr val="E2E8F0"/>
                          </a:solidFill>
                          <a:latin typeface="Segoe UI"/>
                        </a:defRPr>
                      </a:pPr>
                      <a:r>
                        <a:t>3,468.3 mm/thn</a:t>
                      </a:r>
                    </a:p>
                  </a:txBody>
                  <a:tcPr anchor="ctr">
                    <a:solidFill>
                      <a:srgbClr val="0F172A"/>
                    </a:solidFill>
                  </a:tcPr>
                </a:tc>
                <a:tc>
                  <a:txBody>
                    <a:bodyPr/>
                    <a:lstStyle/>
                    <a:p>
                      <a:pPr>
                        <a:defRPr sz="900" b="0">
                          <a:solidFill>
                            <a:srgbClr val="E2E8F0"/>
                          </a:solidFill>
                          <a:latin typeface="Segoe UI"/>
                        </a:defRPr>
                      </a:pPr>
                      <a:r>
                        <a:t>284.0 hari</a:t>
                      </a:r>
                    </a:p>
                  </a:txBody>
                  <a:tcPr anchor="ctr">
                    <a:solidFill>
                      <a:srgbClr val="0F172A"/>
                    </a:solidFill>
                  </a:tcPr>
                </a:tc>
                <a:tc>
                  <a:txBody>
                    <a:bodyPr/>
                    <a:lstStyle/>
                    <a:p>
                      <a:pPr>
                        <a:defRPr sz="900" b="0">
                          <a:solidFill>
                            <a:srgbClr val="E2E8F0"/>
                          </a:solidFill>
                          <a:latin typeface="Segoe UI"/>
                        </a:defRPr>
                      </a:pPr>
                      <a:r>
                        <a:t>1,988.6</a:t>
                      </a:r>
                    </a:p>
                  </a:txBody>
                  <a:tcPr anchor="ctr">
                    <a:solidFill>
                      <a:srgbClr val="0F172A"/>
                    </a:solidFill>
                  </a:tcPr>
                </a:tc>
                <a:tc>
                  <a:txBody>
                    <a:bodyPr/>
                    <a:lstStyle/>
                    <a:p>
                      <a:pPr>
                        <a:defRPr sz="900" b="0">
                          <a:solidFill>
                            <a:srgbClr val="E2E8F0"/>
                          </a:solidFill>
                          <a:latin typeface="Segoe UI"/>
                        </a:defRPr>
                      </a:pPr>
                      <a:r>
                        <a:t>2,811.5</a:t>
                      </a:r>
                    </a:p>
                  </a:txBody>
                  <a:tcPr anchor="ctr">
                    <a:solidFill>
                      <a:srgbClr val="0F172A"/>
                    </a:solidFill>
                  </a:tcPr>
                </a:tc>
              </a:tr>
              <a:tr h="419100">
                <a:tc>
                  <a:txBody>
                    <a:bodyPr/>
                    <a:lstStyle/>
                    <a:p>
                      <a:pPr>
                        <a:defRPr sz="900" b="1">
                          <a:solidFill>
                            <a:srgbClr val="F8FAFC"/>
                          </a:solidFill>
                          <a:latin typeface="Segoe UI"/>
                        </a:defRPr>
                      </a:pPr>
                      <a:r>
                        <a:t>STA_BANYUMANIK</a:t>
                      </a:r>
                    </a:p>
                  </a:txBody>
                  <a:tcPr anchor="ctr">
                    <a:solidFill>
                      <a:srgbClr val="162138"/>
                    </a:solidFill>
                  </a:tcPr>
                </a:tc>
                <a:tc>
                  <a:txBody>
                    <a:bodyPr/>
                    <a:lstStyle/>
                    <a:p>
                      <a:pPr>
                        <a:defRPr sz="900" b="0">
                          <a:solidFill>
                            <a:srgbClr val="E2E8F0"/>
                          </a:solidFill>
                          <a:latin typeface="Segoe UI"/>
                        </a:defRPr>
                      </a:pPr>
                      <a:r>
                        <a:t>Stasiun Hujan Banyumanik / Pudakpayung</a:t>
                      </a:r>
                    </a:p>
                  </a:txBody>
                  <a:tcPr anchor="ctr">
                    <a:solidFill>
                      <a:srgbClr val="162138"/>
                    </a:solidFill>
                  </a:tcPr>
                </a:tc>
                <a:tc>
                  <a:txBody>
                    <a:bodyPr/>
                    <a:lstStyle/>
                    <a:p>
                      <a:pPr>
                        <a:defRPr sz="900" b="0">
                          <a:solidFill>
                            <a:srgbClr val="E2E8F0"/>
                          </a:solidFill>
                          <a:latin typeface="Segoe UI"/>
                        </a:defRPr>
                      </a:pPr>
                      <a:r>
                        <a:t>-7.0620, 110.4180</a:t>
                      </a:r>
                    </a:p>
                  </a:txBody>
                  <a:tcPr anchor="ctr">
                    <a:solidFill>
                      <a:srgbClr val="162138"/>
                    </a:solidFill>
                  </a:tcPr>
                </a:tc>
                <a:tc>
                  <a:txBody>
                    <a:bodyPr/>
                    <a:lstStyle/>
                    <a:p>
                      <a:pPr>
                        <a:defRPr sz="900" b="0">
                          <a:solidFill>
                            <a:srgbClr val="E2E8F0"/>
                          </a:solidFill>
                          <a:latin typeface="Segoe UI"/>
                        </a:defRPr>
                      </a:pPr>
                      <a:r>
                        <a:t>2,806.7 mm</a:t>
                      </a:r>
                    </a:p>
                  </a:txBody>
                  <a:tcPr anchor="ctr">
                    <a:solidFill>
                      <a:srgbClr val="162138"/>
                    </a:solidFill>
                  </a:tcPr>
                </a:tc>
                <a:tc>
                  <a:txBody>
                    <a:bodyPr/>
                    <a:lstStyle/>
                    <a:p>
                      <a:pPr>
                        <a:defRPr sz="900" b="0">
                          <a:solidFill>
                            <a:srgbClr val="E2E8F0"/>
                          </a:solidFill>
                          <a:latin typeface="Segoe UI"/>
                        </a:defRPr>
                      </a:pPr>
                      <a:r>
                        <a:t>2,726.1 mm</a:t>
                      </a:r>
                    </a:p>
                  </a:txBody>
                  <a:tcPr anchor="ctr">
                    <a:solidFill>
                      <a:srgbClr val="162138"/>
                    </a:solidFill>
                  </a:tcPr>
                </a:tc>
                <a:tc>
                  <a:txBody>
                    <a:bodyPr/>
                    <a:lstStyle/>
                    <a:p>
                      <a:pPr>
                        <a:defRPr sz="900" b="0">
                          <a:solidFill>
                            <a:srgbClr val="E2E8F0"/>
                          </a:solidFill>
                          <a:latin typeface="Segoe UI"/>
                        </a:defRPr>
                      </a:pPr>
                      <a:r>
                        <a:t>2,671.8 mm/thn</a:t>
                      </a:r>
                    </a:p>
                  </a:txBody>
                  <a:tcPr anchor="ctr">
                    <a:solidFill>
                      <a:srgbClr val="162138"/>
                    </a:solidFill>
                  </a:tcPr>
                </a:tc>
                <a:tc>
                  <a:txBody>
                    <a:bodyPr/>
                    <a:lstStyle/>
                    <a:p>
                      <a:pPr>
                        <a:defRPr sz="900" b="0">
                          <a:solidFill>
                            <a:srgbClr val="E2E8F0"/>
                          </a:solidFill>
                          <a:latin typeface="Segoe UI"/>
                        </a:defRPr>
                      </a:pPr>
                      <a:r>
                        <a:t>256.0 hari</a:t>
                      </a:r>
                    </a:p>
                  </a:txBody>
                  <a:tcPr anchor="ctr">
                    <a:solidFill>
                      <a:srgbClr val="162138"/>
                    </a:solidFill>
                  </a:tcPr>
                </a:tc>
                <a:tc>
                  <a:txBody>
                    <a:bodyPr/>
                    <a:lstStyle/>
                    <a:p>
                      <a:pPr>
                        <a:defRPr sz="900" b="0">
                          <a:solidFill>
                            <a:srgbClr val="E2E8F0"/>
                          </a:solidFill>
                          <a:latin typeface="Segoe UI"/>
                        </a:defRPr>
                      </a:pPr>
                      <a:r>
                        <a:t>1,399.6</a:t>
                      </a:r>
                    </a:p>
                  </a:txBody>
                  <a:tcPr anchor="ctr">
                    <a:solidFill>
                      <a:srgbClr val="162138"/>
                    </a:solidFill>
                  </a:tcPr>
                </a:tc>
                <a:tc>
                  <a:txBody>
                    <a:bodyPr/>
                    <a:lstStyle/>
                    <a:p>
                      <a:pPr>
                        <a:defRPr sz="900" b="0">
                          <a:solidFill>
                            <a:srgbClr val="E2E8F0"/>
                          </a:solidFill>
                          <a:latin typeface="Segoe UI"/>
                        </a:defRPr>
                      </a:pPr>
                      <a:r>
                        <a:t>2,007.3</a:t>
                      </a:r>
                    </a:p>
                  </a:txBody>
                  <a:tcPr anchor="ctr">
                    <a:solidFill>
                      <a:srgbClr val="162138"/>
                    </a:solidFill>
                  </a:tcPr>
                </a:tc>
              </a:tr>
              <a:tr h="419100">
                <a:tc>
                  <a:txBody>
                    <a:bodyPr/>
                    <a:lstStyle/>
                    <a:p>
                      <a:pPr>
                        <a:defRPr sz="900" b="1">
                          <a:solidFill>
                            <a:srgbClr val="F8FAFC"/>
                          </a:solidFill>
                          <a:latin typeface="Segoe UI"/>
                        </a:defRPr>
                      </a:pPr>
                      <a:r>
                        <a:t>STA_SIMONGAN</a:t>
                      </a:r>
                    </a:p>
                  </a:txBody>
                  <a:tcPr anchor="ctr">
                    <a:solidFill>
                      <a:srgbClr val="0F172A"/>
                    </a:solidFill>
                  </a:tcPr>
                </a:tc>
                <a:tc>
                  <a:txBody>
                    <a:bodyPr/>
                    <a:lstStyle/>
                    <a:p>
                      <a:pPr>
                        <a:defRPr sz="900" b="1">
                          <a:solidFill>
                            <a:srgbClr val="E2E8F0"/>
                          </a:solidFill>
                          <a:latin typeface="Segoe UI"/>
                        </a:defRPr>
                      </a:pPr>
                      <a:r>
                        <a:t>Stasiun Hujan Simongan / Hilir KBB</a:t>
                      </a:r>
                    </a:p>
                  </a:txBody>
                  <a:tcPr anchor="ctr">
                    <a:solidFill>
                      <a:srgbClr val="0F172A"/>
                    </a:solidFill>
                  </a:tcPr>
                </a:tc>
                <a:tc>
                  <a:txBody>
                    <a:bodyPr/>
                    <a:lstStyle/>
                    <a:p>
                      <a:pPr>
                        <a:defRPr sz="900" b="1">
                          <a:solidFill>
                            <a:srgbClr val="E2E8F0"/>
                          </a:solidFill>
                          <a:latin typeface="Segoe UI"/>
                        </a:defRPr>
                      </a:pPr>
                      <a:r>
                        <a:t>-6.9880, 110.3920</a:t>
                      </a:r>
                    </a:p>
                  </a:txBody>
                  <a:tcPr anchor="ctr">
                    <a:solidFill>
                      <a:srgbClr val="0F172A"/>
                    </a:solidFill>
                  </a:tcPr>
                </a:tc>
                <a:tc>
                  <a:txBody>
                    <a:bodyPr/>
                    <a:lstStyle/>
                    <a:p>
                      <a:pPr>
                        <a:defRPr sz="900" b="1">
                          <a:solidFill>
                            <a:srgbClr val="E2E8F0"/>
                          </a:solidFill>
                          <a:latin typeface="Segoe UI"/>
                        </a:defRPr>
                      </a:pPr>
                      <a:r>
                        <a:t>2,607.6 mm</a:t>
                      </a:r>
                    </a:p>
                  </a:txBody>
                  <a:tcPr anchor="ctr">
                    <a:solidFill>
                      <a:srgbClr val="0F172A"/>
                    </a:solidFill>
                  </a:tcPr>
                </a:tc>
                <a:tc>
                  <a:txBody>
                    <a:bodyPr/>
                    <a:lstStyle/>
                    <a:p>
                      <a:pPr>
                        <a:defRPr sz="900" b="1">
                          <a:solidFill>
                            <a:srgbClr val="E2E8F0"/>
                          </a:solidFill>
                          <a:latin typeface="Segoe UI"/>
                        </a:defRPr>
                      </a:pPr>
                      <a:r>
                        <a:t>2,304.3 mm</a:t>
                      </a:r>
                    </a:p>
                  </a:txBody>
                  <a:tcPr anchor="ctr">
                    <a:solidFill>
                      <a:srgbClr val="0F172A"/>
                    </a:solidFill>
                  </a:tcPr>
                </a:tc>
                <a:tc>
                  <a:txBody>
                    <a:bodyPr/>
                    <a:lstStyle/>
                    <a:p>
                      <a:pPr>
                        <a:defRPr sz="900" b="1">
                          <a:solidFill>
                            <a:srgbClr val="E2E8F0"/>
                          </a:solidFill>
                          <a:latin typeface="Segoe UI"/>
                        </a:defRPr>
                      </a:pPr>
                      <a:r>
                        <a:t>2,321.3 mm/thn</a:t>
                      </a:r>
                    </a:p>
                  </a:txBody>
                  <a:tcPr anchor="ctr">
                    <a:solidFill>
                      <a:srgbClr val="0F172A"/>
                    </a:solidFill>
                  </a:tcPr>
                </a:tc>
                <a:tc>
                  <a:txBody>
                    <a:bodyPr/>
                    <a:lstStyle/>
                    <a:p>
                      <a:pPr>
                        <a:defRPr sz="900" b="1">
                          <a:solidFill>
                            <a:srgbClr val="E2E8F0"/>
                          </a:solidFill>
                          <a:latin typeface="Segoe UI"/>
                        </a:defRPr>
                      </a:pPr>
                      <a:r>
                        <a:t>244.0 hari</a:t>
                      </a:r>
                    </a:p>
                  </a:txBody>
                  <a:tcPr anchor="ctr">
                    <a:solidFill>
                      <a:srgbClr val="0F172A"/>
                    </a:solidFill>
                  </a:tcPr>
                </a:tc>
                <a:tc>
                  <a:txBody>
                    <a:bodyPr/>
                    <a:lstStyle/>
                    <a:p>
                      <a:pPr>
                        <a:defRPr sz="900" b="1">
                          <a:solidFill>
                            <a:srgbClr val="E2E8F0"/>
                          </a:solidFill>
                          <a:latin typeface="Segoe UI"/>
                        </a:defRPr>
                      </a:pPr>
                      <a:r>
                        <a:t>1,249.0</a:t>
                      </a:r>
                    </a:p>
                  </a:txBody>
                  <a:tcPr anchor="ctr">
                    <a:solidFill>
                      <a:srgbClr val="0F172A"/>
                    </a:solidFill>
                  </a:tcPr>
                </a:tc>
                <a:tc>
                  <a:txBody>
                    <a:bodyPr/>
                    <a:lstStyle/>
                    <a:p>
                      <a:pPr>
                        <a:defRPr sz="900" b="1">
                          <a:solidFill>
                            <a:srgbClr val="E2E8F0"/>
                          </a:solidFill>
                          <a:latin typeface="Segoe UI"/>
                        </a:defRPr>
                      </a:pPr>
                      <a:r>
                        <a:t>1,679.6</a:t>
                      </a:r>
                    </a:p>
                  </a:txBody>
                  <a:tcPr anchor="ctr">
                    <a:solidFill>
                      <a:srgbClr val="0F172A"/>
                    </a:solidFill>
                  </a:tcPr>
                </a:tc>
              </a:tr>
            </a:tbl>
          </a:graphicData>
        </a:graphic>
      </p:graphicFrame>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0B1120"/>
        </a:solidFill>
        <a:effectLst/>
      </p:bgPr>
    </p:bg>
    <p:spTree>
      <p:nvGrpSpPr>
        <p:cNvPr id="1" name=""/>
        <p:cNvGrpSpPr/>
        <p:nvPr/>
      </p:nvGrpSpPr>
      <p:grpSpPr/>
      <p:sp>
        <p:nvSpPr>
          <p:cNvPr id="2" name="Rectangle 1"/>
          <p:cNvSpPr/>
          <p:nvPr/>
        </p:nvSpPr>
        <p:spPr>
          <a:xfrm>
            <a:off x="0" y="0"/>
            <a:ext cx="12191695" cy="1024128"/>
          </a:xfrm>
          <a:prstGeom prst="rect">
            <a:avLst/>
          </a:prstGeom>
          <a:solidFill>
            <a:srgbClr val="0F172A"/>
          </a:solidFill>
          <a:ln w="12700">
            <a:solidFill>
              <a:srgbClr val="2D4162"/>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09728" cy="1024128"/>
          </a:xfrm>
          <a:prstGeom prst="rect">
            <a:avLst/>
          </a:prstGeom>
          <a:solidFill>
            <a:srgbClr val="38BD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320040" y="128016"/>
            <a:ext cx="3474720" cy="237744"/>
          </a:xfrm>
          <a:prstGeom prst="roundRect">
            <a:avLst/>
          </a:prstGeom>
          <a:solidFill>
            <a:srgbClr val="0E2D4B"/>
          </a:solidFill>
          <a:ln w="9525">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wrap="none" lIns="73152" tIns="18288"/>
          <a:lstStyle/>
          <a:p>
            <a:pPr algn="ctr">
              <a:defRPr sz="850" b="1">
                <a:solidFill>
                  <a:srgbClr val="38BDF8"/>
                </a:solidFill>
                <a:latin typeface="Segoe UI"/>
              </a:defRPr>
            </a:pPr>
            <a:r>
              <a:t>TUGAS 2B • FAKTOR LS, C, P &amp; HASIL PEMODELAN RUSLE</a:t>
            </a:r>
          </a:p>
        </p:txBody>
      </p:sp>
      <p:sp>
        <p:nvSpPr>
          <p:cNvPr id="5" name="Rounded Rectangle 4"/>
          <p:cNvSpPr/>
          <p:nvPr/>
        </p:nvSpPr>
        <p:spPr>
          <a:xfrm>
            <a:off x="3931920" y="128016"/>
            <a:ext cx="7909560" cy="237744"/>
          </a:xfrm>
          <a:prstGeom prst="roundRect">
            <a:avLst/>
          </a:prstGeom>
          <a:solidFill>
            <a:srgbClr val="2A200F"/>
          </a:solidFill>
          <a:ln w="9525">
            <a:solidFill>
              <a:srgbClr val="F59E0B"/>
            </a:solidFill>
          </a:ln>
        </p:spPr>
        <p:style>
          <a:lnRef idx="1">
            <a:schemeClr val="accent1"/>
          </a:lnRef>
          <a:fillRef idx="3">
            <a:schemeClr val="accent1"/>
          </a:fillRef>
          <a:effectRef idx="2">
            <a:schemeClr val="accent1"/>
          </a:effectRef>
          <a:fontRef idx="minor">
            <a:schemeClr val="lt1"/>
          </a:fontRef>
        </p:style>
        <p:txBody>
          <a:bodyPr rtlCol="0" anchor="ctr" wrap="none" tIns="18288"/>
          <a:lstStyle/>
          <a:p>
            <a:pPr algn="ctr">
              <a:defRPr sz="800" b="1">
                <a:solidFill>
                  <a:srgbClr val="F59E0B"/>
                </a:solidFill>
                <a:latin typeface="Segoe UI"/>
              </a:defRPr>
            </a:pPr>
            <a:r>
              <a:t>TOOLS GIS: QGIS 3.34 LTR • Python GeoPandas &amp; Rasterio • WhiteboxTools D8 • GEE Sentinel-2 • GDAL/PROJ (EPSG:32749) • Three.js 3D • Scikit-Learn</a:t>
            </a:r>
          </a:p>
        </p:txBody>
      </p:sp>
      <p:sp>
        <p:nvSpPr>
          <p:cNvPr id="6" name="TextBox 5"/>
          <p:cNvSpPr txBox="1"/>
          <p:nvPr/>
        </p:nvSpPr>
        <p:spPr>
          <a:xfrm>
            <a:off x="320040" y="384048"/>
            <a:ext cx="10789920" cy="594360"/>
          </a:xfrm>
          <a:prstGeom prst="rect">
            <a:avLst/>
          </a:prstGeom>
          <a:noFill/>
        </p:spPr>
        <p:txBody>
          <a:bodyPr wrap="square" tIns="0" bIns="0">
            <a:spAutoFit/>
          </a:bodyPr>
          <a:lstStyle/>
          <a:p>
            <a:pPr>
              <a:defRPr sz="1800" b="1">
                <a:solidFill>
                  <a:srgbClr val="F8FAFC"/>
                </a:solidFill>
                <a:latin typeface="Segoe UI"/>
              </a:defRPr>
            </a:pPr>
            <a:r>
              <a:t>4. Ekstraksi Faktor Topografi 2D (LS), Tutupan Lahan (C), Konservasi (P) &amp; Kelas TBE</a:t>
            </a:r>
          </a:p>
          <a:p>
            <a:pPr>
              <a:defRPr sz="1000">
                <a:solidFill>
                  <a:srgbClr val="94A3B8"/>
                </a:solidFill>
                <a:latin typeface="Segoe UI"/>
              </a:defRPr>
            </a:pPr>
            <a:r>
              <a:t>Integrasi D8 Flow Accumulation &amp; Slope (Moore &amp; Burch, 1986) dengan 3D RUSLE Erosion Drape pada model topografi DAS Garang</a:t>
            </a:r>
          </a:p>
        </p:txBody>
      </p:sp>
      <p:sp>
        <p:nvSpPr>
          <p:cNvPr id="7" name="TextBox 6"/>
          <p:cNvSpPr txBox="1"/>
          <p:nvPr/>
        </p:nvSpPr>
        <p:spPr>
          <a:xfrm>
            <a:off x="320040" y="6537960"/>
            <a:ext cx="11521440" cy="274320"/>
          </a:xfrm>
          <a:prstGeom prst="rect">
            <a:avLst/>
          </a:prstGeom>
          <a:noFill/>
        </p:spPr>
        <p:txBody>
          <a:bodyPr wrap="none">
            <a:spAutoFit/>
          </a:bodyPr>
          <a:lstStyle/>
          <a:p>
            <a:pPr>
              <a:defRPr sz="850">
                <a:solidFill>
                  <a:srgbClr val="94A3B8"/>
                </a:solidFill>
                <a:latin typeface="Segoe UI"/>
              </a:defRPr>
            </a:pPr>
            <a:r>
              <a:t>Magister Teknik Sipil (S2) • Studi Kasus DAS Garang Semarang (EPSG:32749 / UTM Zona 49S) • Live WebGIS: http://43.157.197.253/das-garang/          |   Slide 5 / 13</a:t>
            </a:r>
          </a:p>
        </p:txBody>
      </p:sp>
      <p:sp>
        <p:nvSpPr>
          <p:cNvPr id="8" name="Rounded Rectangle 7"/>
          <p:cNvSpPr/>
          <p:nvPr/>
        </p:nvSpPr>
        <p:spPr>
          <a:xfrm>
            <a:off x="320040" y="1170432"/>
            <a:ext cx="5486400" cy="2514600"/>
          </a:xfrm>
          <a:prstGeom prst="roundRect">
            <a:avLst>
              <a:gd name="adj" fmla="val 3000"/>
            </a:avLst>
          </a:prstGeom>
          <a:solidFill>
            <a:srgbClr val="121C31"/>
          </a:solidFill>
          <a:ln w="12700">
            <a:solidFill>
              <a:srgbClr val="2D4162"/>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393192" y="1170432"/>
            <a:ext cx="5340096" cy="54864"/>
          </a:xfrm>
          <a:prstGeom prst="rect">
            <a:avLst/>
          </a:prstGeom>
          <a:solidFill>
            <a:srgbClr val="10B98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466344" y="1280160"/>
            <a:ext cx="5193792" cy="2331720"/>
          </a:xfrm>
          <a:prstGeom prst="rect">
            <a:avLst/>
          </a:prstGeom>
          <a:noFill/>
        </p:spPr>
        <p:txBody>
          <a:bodyPr wrap="square">
            <a:spAutoFit/>
          </a:bodyPr>
          <a:lstStyle/>
          <a:p>
            <a:pPr>
              <a:spcAft>
                <a:spcPts val="600"/>
              </a:spcAft>
              <a:defRPr sz="1100" b="1">
                <a:solidFill>
                  <a:srgbClr val="10B981"/>
                </a:solidFill>
                <a:latin typeface="Segoe UI"/>
              </a:defRPr>
            </a:pPr>
            <a:r>
              <a:t>Formulasi Raster Faktor LS, Faktor C, dan Faktor P di Python/QGIS</a:t>
            </a:r>
          </a:p>
          <a:p>
            <a:pPr>
              <a:spcAft>
                <a:spcPts val="400"/>
              </a:spcAft>
            </a:pPr>
            <a:r>
              <a:rPr b="1" sz="900">
                <a:solidFill>
                  <a:srgbClr val="F8FAFC"/>
                </a:solidFill>
                <a:latin typeface="Segoe UI"/>
              </a:rPr>
              <a:t>• Faktor Topografi 2D (LS – Moore &amp; Burch, 1986): </a:t>
            </a:r>
            <a:r>
              <a:rPr sz="900">
                <a:solidFill>
                  <a:srgbClr val="CBD5E1"/>
                </a:solidFill>
                <a:latin typeface="Segoe UI"/>
              </a:rPr>
              <a:t>LS = (FlowAcc × CellSize / 22,13)^0,4 × (sin β / 0,0896)^1,3
Mengakomodasi konvergensi aliran permukaan pada lembah cekung G. Ungaran dengan batas panjang lereng efektif maksimum λ_max = 120 m.</a:t>
            </a:r>
          </a:p>
          <a:p>
            <a:pPr>
              <a:spcAft>
                <a:spcPts val="400"/>
              </a:spcAft>
            </a:pPr>
            <a:r>
              <a:rPr b="1" sz="900">
                <a:solidFill>
                  <a:srgbClr val="F8FAFC"/>
                </a:solidFill>
                <a:latin typeface="Segoe UI"/>
              </a:rPr>
              <a:t>• Faktor Tutupan Lahan (C – Sentinel-2 &amp; NDVI): </a:t>
            </a:r>
            <a:r>
              <a:rPr sz="900">
                <a:solidFill>
                  <a:srgbClr val="CBD5E1"/>
                </a:solidFill>
                <a:latin typeface="Segoe UI"/>
              </a:rPr>
              <a:t>Hutan Lindung Primer (C = 0,004) • Kebun Campuran/Agroforestri (C = 0,085) • Sawah Teras (C = 0,015) • Tegalan/Hortikultura Terbuka (C = 0,480) • Lahan Terbuka/Kupasan Konstruksi (C = 0,920).</a:t>
            </a:r>
          </a:p>
          <a:p>
            <a:pPr>
              <a:spcAft>
                <a:spcPts val="400"/>
              </a:spcAft>
            </a:pPr>
            <a:r>
              <a:rPr b="1" sz="900">
                <a:solidFill>
                  <a:srgbClr val="F8FAFC"/>
                </a:solidFill>
                <a:latin typeface="Segoe UI"/>
              </a:rPr>
              <a:t>• Faktor Konservasi Mekanis (P): </a:t>
            </a:r>
            <a:r>
              <a:rPr sz="900">
                <a:solidFill>
                  <a:srgbClr val="CBD5E1"/>
                </a:solidFill>
                <a:latin typeface="Segoe UI"/>
              </a:rPr>
              <a:t>Teras Bangku Konstruksi Baik (P = 0,04) • Teras Bangku Sedang (P = 0,15) • Teras Tradisional/Guludan (P = 0,40–0,65) • Tanpa Tindakan Konservasi (P = 1,00).</a:t>
            </a:r>
          </a:p>
        </p:txBody>
      </p:sp>
      <p:pic>
        <p:nvPicPr>
          <p:cNvPr id="11" name="Picture 10" descr="diorama_3d_rusle_drape.png"/>
          <p:cNvPicPr>
            <a:picLocks noChangeAspect="1"/>
          </p:cNvPicPr>
          <p:nvPr/>
        </p:nvPicPr>
        <p:blipFill>
          <a:blip r:embed="rId2"/>
          <a:stretch>
            <a:fillRect/>
          </a:stretch>
        </p:blipFill>
        <p:spPr>
          <a:xfrm>
            <a:off x="5943600" y="1170432"/>
            <a:ext cx="5897880" cy="2586466"/>
          </a:xfrm>
          <a:prstGeom prst="rect">
            <a:avLst/>
          </a:prstGeom>
        </p:spPr>
      </p:pic>
      <p:graphicFrame>
        <p:nvGraphicFramePr>
          <p:cNvPr id="12" name="Table 11"/>
          <p:cNvGraphicFramePr>
            <a:graphicFrameLocks noGrp="1"/>
          </p:cNvGraphicFramePr>
          <p:nvPr/>
        </p:nvGraphicFramePr>
        <p:xfrm>
          <a:off x="320040" y="4096512"/>
          <a:ext cx="11521440" cy="2286000"/>
        </p:xfrm>
        <a:graphic>
          <a:graphicData uri="http://schemas.openxmlformats.org/drawingml/2006/table">
            <a:tbl>
              <a:tblPr firstRow="1" bandRow="1">
                <a:tableStyleId>{5C22544A-7EE6-4342-B048-85BDC9FD1C3A}</a:tableStyleId>
              </a:tblPr>
              <a:tblGrid>
                <a:gridCol w="2834640"/>
                <a:gridCol w="1737360"/>
                <a:gridCol w="1325880"/>
                <a:gridCol w="1325880"/>
                <a:gridCol w="1325880"/>
                <a:gridCol w="1325880"/>
                <a:gridCol w="1645920"/>
              </a:tblGrid>
              <a:tr h="381000">
                <a:tc>
                  <a:txBody>
                    <a:bodyPr/>
                    <a:lstStyle/>
                    <a:p>
                      <a:pPr>
                        <a:defRPr sz="900" b="1">
                          <a:solidFill>
                            <a:srgbClr val="38BDF8"/>
                          </a:solidFill>
                          <a:latin typeface="Segoe UI"/>
                        </a:defRPr>
                      </a:pPr>
                      <a:r>
                        <a:t>Kelas Tingkat Bahaya Erosi (TBE) – Permenhut P.32/2009</a:t>
                      </a:r>
                    </a:p>
                  </a:txBody>
                  <a:tcPr anchor="ctr">
                    <a:solidFill>
                      <a:srgbClr val="1E293B"/>
                    </a:solidFill>
                  </a:tcPr>
                </a:tc>
                <a:tc>
                  <a:txBody>
                    <a:bodyPr/>
                    <a:lstStyle/>
                    <a:p>
                      <a:pPr>
                        <a:defRPr sz="900" b="1">
                          <a:solidFill>
                            <a:srgbClr val="38BDF8"/>
                          </a:solidFill>
                          <a:latin typeface="Segoe UI"/>
                        </a:defRPr>
                      </a:pPr>
                      <a:r>
                        <a:t>Rentang Erosi A (ton/ha/thn)</a:t>
                      </a:r>
                    </a:p>
                  </a:txBody>
                  <a:tcPr anchor="ctr">
                    <a:solidFill>
                      <a:srgbClr val="1E293B"/>
                    </a:solidFill>
                  </a:tcPr>
                </a:tc>
                <a:tc>
                  <a:txBody>
                    <a:bodyPr/>
                    <a:lstStyle/>
                    <a:p>
                      <a:pPr>
                        <a:defRPr sz="900" b="1">
                          <a:solidFill>
                            <a:srgbClr val="38BDF8"/>
                          </a:solidFill>
                          <a:latin typeface="Segoe UI"/>
                        </a:defRPr>
                      </a:pPr>
                      <a:r>
                        <a:t>Luas 2021 (ha)</a:t>
                      </a:r>
                    </a:p>
                  </a:txBody>
                  <a:tcPr anchor="ctr">
                    <a:solidFill>
                      <a:srgbClr val="1E293B"/>
                    </a:solidFill>
                  </a:tcPr>
                </a:tc>
                <a:tc>
                  <a:txBody>
                    <a:bodyPr/>
                    <a:lstStyle/>
                    <a:p>
                      <a:pPr>
                        <a:defRPr sz="900" b="1">
                          <a:solidFill>
                            <a:srgbClr val="38BDF8"/>
                          </a:solidFill>
                          <a:latin typeface="Segoe UI"/>
                        </a:defRPr>
                      </a:pPr>
                      <a:r>
                        <a:t>Proporsi 2021 (%)</a:t>
                      </a:r>
                    </a:p>
                  </a:txBody>
                  <a:tcPr anchor="ctr">
                    <a:solidFill>
                      <a:srgbClr val="1E293B"/>
                    </a:solidFill>
                  </a:tcPr>
                </a:tc>
                <a:tc>
                  <a:txBody>
                    <a:bodyPr/>
                    <a:lstStyle/>
                    <a:p>
                      <a:pPr>
                        <a:defRPr sz="900" b="1">
                          <a:solidFill>
                            <a:srgbClr val="38BDF8"/>
                          </a:solidFill>
                          <a:latin typeface="Segoe UI"/>
                        </a:defRPr>
                      </a:pPr>
                      <a:r>
                        <a:t>Luas 2026 (ha)</a:t>
                      </a:r>
                    </a:p>
                  </a:txBody>
                  <a:tcPr anchor="ctr">
                    <a:solidFill>
                      <a:srgbClr val="1E293B"/>
                    </a:solidFill>
                  </a:tcPr>
                </a:tc>
                <a:tc>
                  <a:txBody>
                    <a:bodyPr/>
                    <a:lstStyle/>
                    <a:p>
                      <a:pPr>
                        <a:defRPr sz="900" b="1">
                          <a:solidFill>
                            <a:srgbClr val="38BDF8"/>
                          </a:solidFill>
                          <a:latin typeface="Segoe UI"/>
                        </a:defRPr>
                      </a:pPr>
                      <a:r>
                        <a:t>Proporsi 2026 (%)</a:t>
                      </a:r>
                    </a:p>
                  </a:txBody>
                  <a:tcPr anchor="ctr">
                    <a:solidFill>
                      <a:srgbClr val="1E293B"/>
                    </a:solidFill>
                  </a:tcPr>
                </a:tc>
                <a:tc>
                  <a:txBody>
                    <a:bodyPr/>
                    <a:lstStyle/>
                    <a:p>
                      <a:pPr>
                        <a:defRPr sz="900" b="1">
                          <a:solidFill>
                            <a:srgbClr val="38BDF8"/>
                          </a:solidFill>
                          <a:latin typeface="Segoe UI"/>
                        </a:defRPr>
                      </a:pPr>
                      <a:r>
                        <a:t>Perubahan 5 Tahun (Δ ha)</a:t>
                      </a:r>
                    </a:p>
                  </a:txBody>
                  <a:tcPr anchor="ctr">
                    <a:solidFill>
                      <a:srgbClr val="1E293B"/>
                    </a:solidFill>
                  </a:tcPr>
                </a:tc>
              </a:tr>
              <a:tr h="381000">
                <a:tc>
                  <a:txBody>
                    <a:bodyPr/>
                    <a:lstStyle/>
                    <a:p>
                      <a:pPr>
                        <a:defRPr sz="900" b="1">
                          <a:solidFill>
                            <a:srgbClr val="F8FAFC"/>
                          </a:solidFill>
                          <a:latin typeface="Segoe UI"/>
                        </a:defRPr>
                      </a:pPr>
                      <a:r>
                        <a:t>Kelas I – Sangat Ringan</a:t>
                      </a:r>
                    </a:p>
                  </a:txBody>
                  <a:tcPr anchor="ctr">
                    <a:solidFill>
                      <a:srgbClr val="0F172A"/>
                    </a:solidFill>
                  </a:tcPr>
                </a:tc>
                <a:tc>
                  <a:txBody>
                    <a:bodyPr/>
                    <a:lstStyle/>
                    <a:p>
                      <a:pPr>
                        <a:defRPr sz="900" b="0">
                          <a:solidFill>
                            <a:srgbClr val="E2E8F0"/>
                          </a:solidFill>
                          <a:latin typeface="Segoe UI"/>
                        </a:defRPr>
                      </a:pPr>
                      <a:r>
                        <a:t>&lt; 15 ton/ha/tahun</a:t>
                      </a:r>
                    </a:p>
                  </a:txBody>
                  <a:tcPr anchor="ctr">
                    <a:solidFill>
                      <a:srgbClr val="0F172A"/>
                    </a:solidFill>
                  </a:tcPr>
                </a:tc>
                <a:tc>
                  <a:txBody>
                    <a:bodyPr/>
                    <a:lstStyle/>
                    <a:p>
                      <a:pPr>
                        <a:defRPr sz="900" b="0">
                          <a:solidFill>
                            <a:srgbClr val="E2E8F0"/>
                          </a:solidFill>
                          <a:latin typeface="Segoe UI"/>
                        </a:defRPr>
                      </a:pPr>
                      <a:r>
                        <a:t>10.952,4 ha</a:t>
                      </a:r>
                    </a:p>
                  </a:txBody>
                  <a:tcPr anchor="ctr">
                    <a:solidFill>
                      <a:srgbClr val="0F172A"/>
                    </a:solidFill>
                  </a:tcPr>
                </a:tc>
                <a:tc>
                  <a:txBody>
                    <a:bodyPr/>
                    <a:lstStyle/>
                    <a:p>
                      <a:pPr>
                        <a:defRPr sz="900" b="0">
                          <a:solidFill>
                            <a:srgbClr val="E2E8F0"/>
                          </a:solidFill>
                          <a:latin typeface="Segoe UI"/>
                        </a:defRPr>
                      </a:pPr>
                      <a:r>
                        <a:t>53,69%</a:t>
                      </a:r>
                    </a:p>
                  </a:txBody>
                  <a:tcPr anchor="ctr">
                    <a:solidFill>
                      <a:srgbClr val="0F172A"/>
                    </a:solidFill>
                  </a:tcPr>
                </a:tc>
                <a:tc>
                  <a:txBody>
                    <a:bodyPr/>
                    <a:lstStyle/>
                    <a:p>
                      <a:pPr>
                        <a:defRPr sz="900" b="0">
                          <a:solidFill>
                            <a:srgbClr val="E2E8F0"/>
                          </a:solidFill>
                          <a:latin typeface="Segoe UI"/>
                        </a:defRPr>
                      </a:pPr>
                      <a:r>
                        <a:t>10.449,6 ha</a:t>
                      </a:r>
                    </a:p>
                  </a:txBody>
                  <a:tcPr anchor="ctr">
                    <a:solidFill>
                      <a:srgbClr val="0F172A"/>
                    </a:solidFill>
                  </a:tcPr>
                </a:tc>
                <a:tc>
                  <a:txBody>
                    <a:bodyPr/>
                    <a:lstStyle/>
                    <a:p>
                      <a:pPr>
                        <a:defRPr sz="900" b="0">
                          <a:solidFill>
                            <a:srgbClr val="E2E8F0"/>
                          </a:solidFill>
                          <a:latin typeface="Segoe UI"/>
                        </a:defRPr>
                      </a:pPr>
                      <a:r>
                        <a:t>51,22%</a:t>
                      </a:r>
                    </a:p>
                  </a:txBody>
                  <a:tcPr anchor="ctr">
                    <a:solidFill>
                      <a:srgbClr val="0F172A"/>
                    </a:solidFill>
                  </a:tcPr>
                </a:tc>
                <a:tc>
                  <a:txBody>
                    <a:bodyPr/>
                    <a:lstStyle/>
                    <a:p>
                      <a:pPr>
                        <a:defRPr sz="900" b="0">
                          <a:solidFill>
                            <a:srgbClr val="E2E8F0"/>
                          </a:solidFill>
                          <a:latin typeface="Segoe UI"/>
                        </a:defRPr>
                      </a:pPr>
                      <a:r>
                        <a:t>-502,8 ha (Menyusut)</a:t>
                      </a:r>
                    </a:p>
                  </a:txBody>
                  <a:tcPr anchor="ctr">
                    <a:solidFill>
                      <a:srgbClr val="0F172A"/>
                    </a:solidFill>
                  </a:tcPr>
                </a:tc>
              </a:tr>
              <a:tr h="381000">
                <a:tc>
                  <a:txBody>
                    <a:bodyPr/>
                    <a:lstStyle/>
                    <a:p>
                      <a:pPr>
                        <a:defRPr sz="900" b="1">
                          <a:solidFill>
                            <a:srgbClr val="F8FAFC"/>
                          </a:solidFill>
                          <a:latin typeface="Segoe UI"/>
                        </a:defRPr>
                      </a:pPr>
                      <a:r>
                        <a:t>Kelas II – Ringan</a:t>
                      </a:r>
                    </a:p>
                  </a:txBody>
                  <a:tcPr anchor="ctr">
                    <a:solidFill>
                      <a:srgbClr val="162138"/>
                    </a:solidFill>
                  </a:tcPr>
                </a:tc>
                <a:tc>
                  <a:txBody>
                    <a:bodyPr/>
                    <a:lstStyle/>
                    <a:p>
                      <a:pPr>
                        <a:defRPr sz="900" b="0">
                          <a:solidFill>
                            <a:srgbClr val="E2E8F0"/>
                          </a:solidFill>
                          <a:latin typeface="Segoe UI"/>
                        </a:defRPr>
                      </a:pPr>
                      <a:r>
                        <a:t>15 – 60 ton/ha/tahun</a:t>
                      </a:r>
                    </a:p>
                  </a:txBody>
                  <a:tcPr anchor="ctr">
                    <a:solidFill>
                      <a:srgbClr val="162138"/>
                    </a:solidFill>
                  </a:tcPr>
                </a:tc>
                <a:tc>
                  <a:txBody>
                    <a:bodyPr/>
                    <a:lstStyle/>
                    <a:p>
                      <a:pPr>
                        <a:defRPr sz="900" b="0">
                          <a:solidFill>
                            <a:srgbClr val="E2E8F0"/>
                          </a:solidFill>
                          <a:latin typeface="Segoe UI"/>
                        </a:defRPr>
                      </a:pPr>
                      <a:r>
                        <a:t>4.094,3 ha</a:t>
                      </a:r>
                    </a:p>
                  </a:txBody>
                  <a:tcPr anchor="ctr">
                    <a:solidFill>
                      <a:srgbClr val="162138"/>
                    </a:solidFill>
                  </a:tcPr>
                </a:tc>
                <a:tc>
                  <a:txBody>
                    <a:bodyPr/>
                    <a:lstStyle/>
                    <a:p>
                      <a:pPr>
                        <a:defRPr sz="900" b="0">
                          <a:solidFill>
                            <a:srgbClr val="E2E8F0"/>
                          </a:solidFill>
                          <a:latin typeface="Segoe UI"/>
                        </a:defRPr>
                      </a:pPr>
                      <a:r>
                        <a:t>20,07%</a:t>
                      </a:r>
                    </a:p>
                  </a:txBody>
                  <a:tcPr anchor="ctr">
                    <a:solidFill>
                      <a:srgbClr val="162138"/>
                    </a:solidFill>
                  </a:tcPr>
                </a:tc>
                <a:tc>
                  <a:txBody>
                    <a:bodyPr/>
                    <a:lstStyle/>
                    <a:p>
                      <a:pPr>
                        <a:defRPr sz="900" b="0">
                          <a:solidFill>
                            <a:srgbClr val="E2E8F0"/>
                          </a:solidFill>
                          <a:latin typeface="Segoe UI"/>
                        </a:defRPr>
                      </a:pPr>
                      <a:r>
                        <a:t>3.160,6 ha</a:t>
                      </a:r>
                    </a:p>
                  </a:txBody>
                  <a:tcPr anchor="ctr">
                    <a:solidFill>
                      <a:srgbClr val="162138"/>
                    </a:solidFill>
                  </a:tcPr>
                </a:tc>
                <a:tc>
                  <a:txBody>
                    <a:bodyPr/>
                    <a:lstStyle/>
                    <a:p>
                      <a:pPr>
                        <a:defRPr sz="900" b="0">
                          <a:solidFill>
                            <a:srgbClr val="E2E8F0"/>
                          </a:solidFill>
                          <a:latin typeface="Segoe UI"/>
                        </a:defRPr>
                      </a:pPr>
                      <a:r>
                        <a:t>15,49%</a:t>
                      </a:r>
                    </a:p>
                  </a:txBody>
                  <a:tcPr anchor="ctr">
                    <a:solidFill>
                      <a:srgbClr val="162138"/>
                    </a:solidFill>
                  </a:tcPr>
                </a:tc>
                <a:tc>
                  <a:txBody>
                    <a:bodyPr/>
                    <a:lstStyle/>
                    <a:p>
                      <a:pPr>
                        <a:defRPr sz="900" b="0">
                          <a:solidFill>
                            <a:srgbClr val="E2E8F0"/>
                          </a:solidFill>
                          <a:latin typeface="Segoe UI"/>
                        </a:defRPr>
                      </a:pPr>
                      <a:r>
                        <a:t>-933,7 ha (Menyusut)</a:t>
                      </a:r>
                    </a:p>
                  </a:txBody>
                  <a:tcPr anchor="ctr">
                    <a:solidFill>
                      <a:srgbClr val="162138"/>
                    </a:solidFill>
                  </a:tcPr>
                </a:tc>
              </a:tr>
              <a:tr h="381000">
                <a:tc>
                  <a:txBody>
                    <a:bodyPr/>
                    <a:lstStyle/>
                    <a:p>
                      <a:pPr>
                        <a:defRPr sz="900" b="1">
                          <a:solidFill>
                            <a:srgbClr val="F8FAFC"/>
                          </a:solidFill>
                          <a:latin typeface="Segoe UI"/>
                        </a:defRPr>
                      </a:pPr>
                      <a:r>
                        <a:t>Kelas III – Sedang</a:t>
                      </a:r>
                    </a:p>
                  </a:txBody>
                  <a:tcPr anchor="ctr">
                    <a:solidFill>
                      <a:srgbClr val="0F172A"/>
                    </a:solidFill>
                  </a:tcPr>
                </a:tc>
                <a:tc>
                  <a:txBody>
                    <a:bodyPr/>
                    <a:lstStyle/>
                    <a:p>
                      <a:pPr>
                        <a:defRPr sz="900" b="0">
                          <a:solidFill>
                            <a:srgbClr val="E2E8F0"/>
                          </a:solidFill>
                          <a:latin typeface="Segoe UI"/>
                        </a:defRPr>
                      </a:pPr>
                      <a:r>
                        <a:t>60 – 180 ton/ha/tahun</a:t>
                      </a:r>
                    </a:p>
                  </a:txBody>
                  <a:tcPr anchor="ctr">
                    <a:solidFill>
                      <a:srgbClr val="0F172A"/>
                    </a:solidFill>
                  </a:tcPr>
                </a:tc>
                <a:tc>
                  <a:txBody>
                    <a:bodyPr/>
                    <a:lstStyle/>
                    <a:p>
                      <a:pPr>
                        <a:defRPr sz="900" b="0">
                          <a:solidFill>
                            <a:srgbClr val="E2E8F0"/>
                          </a:solidFill>
                          <a:latin typeface="Segoe UI"/>
                        </a:defRPr>
                      </a:pPr>
                      <a:r>
                        <a:t>3.016,9 ha</a:t>
                      </a:r>
                    </a:p>
                  </a:txBody>
                  <a:tcPr anchor="ctr">
                    <a:solidFill>
                      <a:srgbClr val="0F172A"/>
                    </a:solidFill>
                  </a:tcPr>
                </a:tc>
                <a:tc>
                  <a:txBody>
                    <a:bodyPr/>
                    <a:lstStyle/>
                    <a:p>
                      <a:pPr>
                        <a:defRPr sz="900" b="0">
                          <a:solidFill>
                            <a:srgbClr val="E2E8F0"/>
                          </a:solidFill>
                          <a:latin typeface="Segoe UI"/>
                        </a:defRPr>
                      </a:pPr>
                      <a:r>
                        <a:t>14,79%</a:t>
                      </a:r>
                    </a:p>
                  </a:txBody>
                  <a:tcPr anchor="ctr">
                    <a:solidFill>
                      <a:srgbClr val="0F172A"/>
                    </a:solidFill>
                  </a:tcPr>
                </a:tc>
                <a:tc>
                  <a:txBody>
                    <a:bodyPr/>
                    <a:lstStyle/>
                    <a:p>
                      <a:pPr>
                        <a:defRPr sz="900" b="0">
                          <a:solidFill>
                            <a:srgbClr val="E2E8F0"/>
                          </a:solidFill>
                          <a:latin typeface="Segoe UI"/>
                        </a:defRPr>
                      </a:pPr>
                      <a:r>
                        <a:t>2.585,9 ha</a:t>
                      </a:r>
                    </a:p>
                  </a:txBody>
                  <a:tcPr anchor="ctr">
                    <a:solidFill>
                      <a:srgbClr val="0F172A"/>
                    </a:solidFill>
                  </a:tcPr>
                </a:tc>
                <a:tc>
                  <a:txBody>
                    <a:bodyPr/>
                    <a:lstStyle/>
                    <a:p>
                      <a:pPr>
                        <a:defRPr sz="900" b="0">
                          <a:solidFill>
                            <a:srgbClr val="E2E8F0"/>
                          </a:solidFill>
                          <a:latin typeface="Segoe UI"/>
                        </a:defRPr>
                      </a:pPr>
                      <a:r>
                        <a:t>12,68%</a:t>
                      </a:r>
                    </a:p>
                  </a:txBody>
                  <a:tcPr anchor="ctr">
                    <a:solidFill>
                      <a:srgbClr val="0F172A"/>
                    </a:solidFill>
                  </a:tcPr>
                </a:tc>
                <a:tc>
                  <a:txBody>
                    <a:bodyPr/>
                    <a:lstStyle/>
                    <a:p>
                      <a:pPr>
                        <a:defRPr sz="900" b="0">
                          <a:solidFill>
                            <a:srgbClr val="E2E8F0"/>
                          </a:solidFill>
                          <a:latin typeface="Segoe UI"/>
                        </a:defRPr>
                      </a:pPr>
                      <a:r>
                        <a:t>-431,0 ha (Bergeser ke Berat)</a:t>
                      </a:r>
                    </a:p>
                  </a:txBody>
                  <a:tcPr anchor="ctr">
                    <a:solidFill>
                      <a:srgbClr val="0F172A"/>
                    </a:solidFill>
                  </a:tcPr>
                </a:tc>
              </a:tr>
              <a:tr h="381000">
                <a:tc>
                  <a:txBody>
                    <a:bodyPr/>
                    <a:lstStyle/>
                    <a:p>
                      <a:pPr>
                        <a:defRPr sz="900" b="1">
                          <a:solidFill>
                            <a:srgbClr val="F8FAFC"/>
                          </a:solidFill>
                          <a:latin typeface="Segoe UI"/>
                        </a:defRPr>
                      </a:pPr>
                      <a:r>
                        <a:t>Kelas IV – Berat (Kritis)</a:t>
                      </a:r>
                    </a:p>
                  </a:txBody>
                  <a:tcPr anchor="ctr">
                    <a:solidFill>
                      <a:srgbClr val="162138"/>
                    </a:solidFill>
                  </a:tcPr>
                </a:tc>
                <a:tc>
                  <a:txBody>
                    <a:bodyPr/>
                    <a:lstStyle/>
                    <a:p>
                      <a:pPr>
                        <a:defRPr sz="900" b="0">
                          <a:solidFill>
                            <a:srgbClr val="E2E8F0"/>
                          </a:solidFill>
                          <a:latin typeface="Segoe UI"/>
                        </a:defRPr>
                      </a:pPr>
                      <a:r>
                        <a:t>180 – 480 ton/ha/tahun</a:t>
                      </a:r>
                    </a:p>
                  </a:txBody>
                  <a:tcPr anchor="ctr">
                    <a:solidFill>
                      <a:srgbClr val="162138"/>
                    </a:solidFill>
                  </a:tcPr>
                </a:tc>
                <a:tc>
                  <a:txBody>
                    <a:bodyPr/>
                    <a:lstStyle/>
                    <a:p>
                      <a:pPr>
                        <a:defRPr sz="900" b="0">
                          <a:solidFill>
                            <a:srgbClr val="E2E8F0"/>
                          </a:solidFill>
                          <a:latin typeface="Segoe UI"/>
                        </a:defRPr>
                      </a:pPr>
                      <a:r>
                        <a:t>1.795,8 ha</a:t>
                      </a:r>
                    </a:p>
                  </a:txBody>
                  <a:tcPr anchor="ctr">
                    <a:solidFill>
                      <a:srgbClr val="162138"/>
                    </a:solidFill>
                  </a:tcPr>
                </a:tc>
                <a:tc>
                  <a:txBody>
                    <a:bodyPr/>
                    <a:lstStyle/>
                    <a:p>
                      <a:pPr>
                        <a:defRPr sz="900" b="0">
                          <a:solidFill>
                            <a:srgbClr val="E2E8F0"/>
                          </a:solidFill>
                          <a:latin typeface="Segoe UI"/>
                        </a:defRPr>
                      </a:pPr>
                      <a:r>
                        <a:t>8,80%</a:t>
                      </a:r>
                    </a:p>
                  </a:txBody>
                  <a:tcPr anchor="ctr">
                    <a:solidFill>
                      <a:srgbClr val="162138"/>
                    </a:solidFill>
                  </a:tcPr>
                </a:tc>
                <a:tc>
                  <a:txBody>
                    <a:bodyPr/>
                    <a:lstStyle/>
                    <a:p>
                      <a:pPr>
                        <a:defRPr sz="900" b="0">
                          <a:solidFill>
                            <a:srgbClr val="E2E8F0"/>
                          </a:solidFill>
                          <a:latin typeface="Segoe UI"/>
                        </a:defRPr>
                      </a:pPr>
                      <a:r>
                        <a:t>2.047,2 ha</a:t>
                      </a:r>
                    </a:p>
                  </a:txBody>
                  <a:tcPr anchor="ctr">
                    <a:solidFill>
                      <a:srgbClr val="162138"/>
                    </a:solidFill>
                  </a:tcPr>
                </a:tc>
                <a:tc>
                  <a:txBody>
                    <a:bodyPr/>
                    <a:lstStyle/>
                    <a:p>
                      <a:pPr>
                        <a:defRPr sz="900" b="0">
                          <a:solidFill>
                            <a:srgbClr val="E2E8F0"/>
                          </a:solidFill>
                          <a:latin typeface="Segoe UI"/>
                        </a:defRPr>
                      </a:pPr>
                      <a:r>
                        <a:t>10,04%</a:t>
                      </a:r>
                    </a:p>
                  </a:txBody>
                  <a:tcPr anchor="ctr">
                    <a:solidFill>
                      <a:srgbClr val="162138"/>
                    </a:solidFill>
                  </a:tcPr>
                </a:tc>
                <a:tc>
                  <a:txBody>
                    <a:bodyPr/>
                    <a:lstStyle/>
                    <a:p>
                      <a:pPr>
                        <a:defRPr sz="900" b="0">
                          <a:solidFill>
                            <a:srgbClr val="E2E8F0"/>
                          </a:solidFill>
                          <a:latin typeface="Segoe UI"/>
                        </a:defRPr>
                      </a:pPr>
                      <a:r>
                        <a:t>+251,4 ha (Meningkat)</a:t>
                      </a:r>
                    </a:p>
                  </a:txBody>
                  <a:tcPr anchor="ctr">
                    <a:solidFill>
                      <a:srgbClr val="162138"/>
                    </a:solidFill>
                  </a:tcPr>
                </a:tc>
              </a:tr>
              <a:tr h="381000">
                <a:tc>
                  <a:txBody>
                    <a:bodyPr/>
                    <a:lstStyle/>
                    <a:p>
                      <a:pPr>
                        <a:defRPr sz="900" b="1">
                          <a:solidFill>
                            <a:srgbClr val="F8FAFC"/>
                          </a:solidFill>
                          <a:latin typeface="Segoe UI"/>
                        </a:defRPr>
                      </a:pPr>
                      <a:r>
                        <a:t>Kelas V – Sangat Berat (Sangat Kritis)</a:t>
                      </a:r>
                    </a:p>
                  </a:txBody>
                  <a:tcPr anchor="ctr">
                    <a:solidFill>
                      <a:srgbClr val="0F172A"/>
                    </a:solidFill>
                  </a:tcPr>
                </a:tc>
                <a:tc>
                  <a:txBody>
                    <a:bodyPr/>
                    <a:lstStyle/>
                    <a:p>
                      <a:pPr>
                        <a:defRPr sz="900" b="1">
                          <a:solidFill>
                            <a:srgbClr val="E2E8F0"/>
                          </a:solidFill>
                          <a:latin typeface="Segoe UI"/>
                        </a:defRPr>
                      </a:pPr>
                      <a:r>
                        <a:t>&gt; 480 ton/ha/tahun</a:t>
                      </a:r>
                    </a:p>
                  </a:txBody>
                  <a:tcPr anchor="ctr">
                    <a:solidFill>
                      <a:srgbClr val="0F172A"/>
                    </a:solidFill>
                  </a:tcPr>
                </a:tc>
                <a:tc>
                  <a:txBody>
                    <a:bodyPr/>
                    <a:lstStyle/>
                    <a:p>
                      <a:pPr>
                        <a:defRPr sz="900" b="1">
                          <a:solidFill>
                            <a:srgbClr val="E2E8F0"/>
                          </a:solidFill>
                          <a:latin typeface="Segoe UI"/>
                        </a:defRPr>
                      </a:pPr>
                      <a:r>
                        <a:t>540,6 ha</a:t>
                      </a:r>
                    </a:p>
                  </a:txBody>
                  <a:tcPr anchor="ctr">
                    <a:solidFill>
                      <a:srgbClr val="0F172A"/>
                    </a:solidFill>
                  </a:tcPr>
                </a:tc>
                <a:tc>
                  <a:txBody>
                    <a:bodyPr/>
                    <a:lstStyle/>
                    <a:p>
                      <a:pPr>
                        <a:defRPr sz="900" b="1">
                          <a:solidFill>
                            <a:srgbClr val="E2E8F0"/>
                          </a:solidFill>
                          <a:latin typeface="Segoe UI"/>
                        </a:defRPr>
                      </a:pPr>
                      <a:r>
                        <a:t>2,65%</a:t>
                      </a:r>
                    </a:p>
                  </a:txBody>
                  <a:tcPr anchor="ctr">
                    <a:solidFill>
                      <a:srgbClr val="0F172A"/>
                    </a:solidFill>
                  </a:tcPr>
                </a:tc>
                <a:tc>
                  <a:txBody>
                    <a:bodyPr/>
                    <a:lstStyle/>
                    <a:p>
                      <a:pPr>
                        <a:defRPr sz="900" b="1">
                          <a:solidFill>
                            <a:srgbClr val="E2E8F0"/>
                          </a:solidFill>
                          <a:latin typeface="Segoe UI"/>
                        </a:defRPr>
                      </a:pPr>
                      <a:r>
                        <a:t>2.156,7 ha</a:t>
                      </a:r>
                    </a:p>
                  </a:txBody>
                  <a:tcPr anchor="ctr">
                    <a:solidFill>
                      <a:srgbClr val="0F172A"/>
                    </a:solidFill>
                  </a:tcPr>
                </a:tc>
                <a:tc>
                  <a:txBody>
                    <a:bodyPr/>
                    <a:lstStyle/>
                    <a:p>
                      <a:pPr>
                        <a:defRPr sz="900" b="1">
                          <a:solidFill>
                            <a:srgbClr val="E2E8F0"/>
                          </a:solidFill>
                          <a:latin typeface="Segoe UI"/>
                        </a:defRPr>
                      </a:pPr>
                      <a:r>
                        <a:t>10,57%</a:t>
                      </a:r>
                    </a:p>
                  </a:txBody>
                  <a:tcPr anchor="ctr">
                    <a:solidFill>
                      <a:srgbClr val="0F172A"/>
                    </a:solidFill>
                  </a:tcPr>
                </a:tc>
                <a:tc>
                  <a:txBody>
                    <a:bodyPr/>
                    <a:lstStyle/>
                    <a:p>
                      <a:pPr>
                        <a:defRPr sz="900" b="1">
                          <a:solidFill>
                            <a:srgbClr val="E2E8F0"/>
                          </a:solidFill>
                          <a:latin typeface="Segoe UI"/>
                        </a:defRPr>
                      </a:pPr>
                      <a:r>
                        <a:t>+1.616,1 ha (Melonjak 4x Lipat!)</a:t>
                      </a:r>
                    </a:p>
                  </a:txBody>
                  <a:tcPr anchor="ctr">
                    <a:solidFill>
                      <a:srgbClr val="0F172A"/>
                    </a:solidFill>
                  </a:tcPr>
                </a:tc>
              </a:tr>
            </a:tbl>
          </a:graphicData>
        </a:graphic>
      </p:graphicFrame>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0B1120"/>
        </a:solidFill>
        <a:effectLst/>
      </p:bgPr>
    </p:bg>
    <p:spTree>
      <p:nvGrpSpPr>
        <p:cNvPr id="1" name=""/>
        <p:cNvGrpSpPr/>
        <p:nvPr/>
      </p:nvGrpSpPr>
      <p:grpSpPr/>
      <p:sp>
        <p:nvSpPr>
          <p:cNvPr id="2" name="Rectangle 1"/>
          <p:cNvSpPr/>
          <p:nvPr/>
        </p:nvSpPr>
        <p:spPr>
          <a:xfrm>
            <a:off x="0" y="0"/>
            <a:ext cx="12191695" cy="1024128"/>
          </a:xfrm>
          <a:prstGeom prst="rect">
            <a:avLst/>
          </a:prstGeom>
          <a:solidFill>
            <a:srgbClr val="0F172A"/>
          </a:solidFill>
          <a:ln w="12700">
            <a:solidFill>
              <a:srgbClr val="2D4162"/>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09728" cy="1024128"/>
          </a:xfrm>
          <a:prstGeom prst="rect">
            <a:avLst/>
          </a:prstGeom>
          <a:solidFill>
            <a:srgbClr val="38BD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320040" y="128016"/>
            <a:ext cx="3474720" cy="237744"/>
          </a:xfrm>
          <a:prstGeom prst="roundRect">
            <a:avLst/>
          </a:prstGeom>
          <a:solidFill>
            <a:srgbClr val="0E2D4B"/>
          </a:solidFill>
          <a:ln w="9525">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wrap="none" lIns="73152" tIns="18288"/>
          <a:lstStyle/>
          <a:p>
            <a:pPr algn="ctr">
              <a:defRPr sz="850" b="1">
                <a:solidFill>
                  <a:srgbClr val="38BDF8"/>
                </a:solidFill>
                <a:latin typeface="Segoe UI"/>
              </a:defRPr>
            </a:pPr>
            <a:r>
              <a:t>POIN 2 &amp; 3 RUBRIK TUGAS GIS S2 • KERAWANAN 4 PARAMETER &amp; BUFFER SUNGAI</a:t>
            </a:r>
          </a:p>
        </p:txBody>
      </p:sp>
      <p:sp>
        <p:nvSpPr>
          <p:cNvPr id="5" name="Rounded Rectangle 4"/>
          <p:cNvSpPr/>
          <p:nvPr/>
        </p:nvSpPr>
        <p:spPr>
          <a:xfrm>
            <a:off x="3931920" y="128016"/>
            <a:ext cx="7909560" cy="237744"/>
          </a:xfrm>
          <a:prstGeom prst="roundRect">
            <a:avLst/>
          </a:prstGeom>
          <a:solidFill>
            <a:srgbClr val="2A200F"/>
          </a:solidFill>
          <a:ln w="9525">
            <a:solidFill>
              <a:srgbClr val="F59E0B"/>
            </a:solidFill>
          </a:ln>
        </p:spPr>
        <p:style>
          <a:lnRef idx="1">
            <a:schemeClr val="accent1"/>
          </a:lnRef>
          <a:fillRef idx="3">
            <a:schemeClr val="accent1"/>
          </a:fillRef>
          <a:effectRef idx="2">
            <a:schemeClr val="accent1"/>
          </a:effectRef>
          <a:fontRef idx="minor">
            <a:schemeClr val="lt1"/>
          </a:fontRef>
        </p:style>
        <p:txBody>
          <a:bodyPr rtlCol="0" anchor="ctr" wrap="none" tIns="18288"/>
          <a:lstStyle/>
          <a:p>
            <a:pPr algn="ctr">
              <a:defRPr sz="800" b="1">
                <a:solidFill>
                  <a:srgbClr val="F59E0B"/>
                </a:solidFill>
                <a:latin typeface="Segoe UI"/>
              </a:defRPr>
            </a:pPr>
            <a:r>
              <a:t>TOOLS GIS: QGIS 3.34 LTR • Python GeoPandas &amp; Rasterio • WhiteboxTools D8 • GEE Sentinel-2 • GDAL/PROJ (EPSG:32749) • Three.js 3D • Scikit-Learn</a:t>
            </a:r>
          </a:p>
        </p:txBody>
      </p:sp>
      <p:sp>
        <p:nvSpPr>
          <p:cNvPr id="6" name="TextBox 5"/>
          <p:cNvSpPr txBox="1"/>
          <p:nvPr/>
        </p:nvSpPr>
        <p:spPr>
          <a:xfrm>
            <a:off x="320040" y="384048"/>
            <a:ext cx="10789920" cy="594360"/>
          </a:xfrm>
          <a:prstGeom prst="rect">
            <a:avLst/>
          </a:prstGeom>
          <a:noFill/>
        </p:spPr>
        <p:txBody>
          <a:bodyPr wrap="square" tIns="0" bIns="0">
            <a:spAutoFit/>
          </a:bodyPr>
          <a:lstStyle/>
          <a:p>
            <a:pPr>
              <a:defRPr sz="1800" b="1">
                <a:solidFill>
                  <a:srgbClr val="F8FAFC"/>
                </a:solidFill>
                <a:latin typeface="Segoe UI"/>
              </a:defRPr>
            </a:pPr>
            <a:r>
              <a:t>5. Pemetaan Kerawanan 4 Parameter Utama (Hujan, Lereng, LULC, Buffer Sungai) &amp; Evaluasi Waduk/Embung</a:t>
            </a:r>
          </a:p>
          <a:p>
            <a:pPr>
              <a:defRPr sz="1000">
                <a:solidFill>
                  <a:srgbClr val="94A3B8"/>
                </a:solidFill>
                <a:latin typeface="Segoe UI"/>
              </a:defRPr>
            </a:pPr>
            <a:r>
              <a:t>Integrasi Weighted Overlay 4 parameter inti GIS serta analisis fungsi infrastruktur penampung air &amp; sedimen di DAS Garang</a:t>
            </a:r>
          </a:p>
        </p:txBody>
      </p:sp>
      <p:sp>
        <p:nvSpPr>
          <p:cNvPr id="7" name="TextBox 6"/>
          <p:cNvSpPr txBox="1"/>
          <p:nvPr/>
        </p:nvSpPr>
        <p:spPr>
          <a:xfrm>
            <a:off x="320040" y="6537960"/>
            <a:ext cx="11521440" cy="274320"/>
          </a:xfrm>
          <a:prstGeom prst="rect">
            <a:avLst/>
          </a:prstGeom>
          <a:noFill/>
        </p:spPr>
        <p:txBody>
          <a:bodyPr wrap="none">
            <a:spAutoFit/>
          </a:bodyPr>
          <a:lstStyle/>
          <a:p>
            <a:pPr>
              <a:defRPr sz="850">
                <a:solidFill>
                  <a:srgbClr val="94A3B8"/>
                </a:solidFill>
                <a:latin typeface="Segoe UI"/>
              </a:defRPr>
            </a:pPr>
            <a:r>
              <a:t>Magister Teknik Sipil (S2) • Studi Kasus DAS Garang Semarang (EPSG:32749 / UTM Zona 49S) • Live WebGIS: http://43.157.197.253/das-garang/          |   Slide 6 / 13</a:t>
            </a:r>
          </a:p>
        </p:txBody>
      </p:sp>
      <p:graphicFrame>
        <p:nvGraphicFramePr>
          <p:cNvPr id="8" name="Table 7"/>
          <p:cNvGraphicFramePr>
            <a:graphicFrameLocks noGrp="1"/>
          </p:cNvGraphicFramePr>
          <p:nvPr/>
        </p:nvGraphicFramePr>
        <p:xfrm>
          <a:off x="320040" y="1143000"/>
          <a:ext cx="11521440" cy="1965960"/>
        </p:xfrm>
        <a:graphic>
          <a:graphicData uri="http://schemas.openxmlformats.org/drawingml/2006/table">
            <a:tbl>
              <a:tblPr firstRow="1" bandRow="1">
                <a:tableStyleId>{5C22544A-7EE6-4342-B048-85BDC9FD1C3A}</a:tableStyleId>
              </a:tblPr>
              <a:tblGrid>
                <a:gridCol w="411480"/>
                <a:gridCol w="2514600"/>
                <a:gridCol w="777240"/>
                <a:gridCol w="3337560"/>
                <a:gridCol w="4480560"/>
              </a:tblGrid>
              <a:tr h="393192">
                <a:tc>
                  <a:txBody>
                    <a:bodyPr/>
                    <a:lstStyle/>
                    <a:p>
                      <a:pPr>
                        <a:defRPr sz="860" b="1">
                          <a:solidFill>
                            <a:srgbClr val="38BDF8"/>
                          </a:solidFill>
                          <a:latin typeface="Segoe UI"/>
                        </a:defRPr>
                      </a:pPr>
                      <a:r>
                        <a:t>No</a:t>
                      </a:r>
                    </a:p>
                  </a:txBody>
                  <a:tcPr anchor="ctr">
                    <a:solidFill>
                      <a:srgbClr val="1E293B"/>
                    </a:solidFill>
                  </a:tcPr>
                </a:tc>
                <a:tc>
                  <a:txBody>
                    <a:bodyPr/>
                    <a:lstStyle/>
                    <a:p>
                      <a:pPr>
                        <a:defRPr sz="860" b="1">
                          <a:solidFill>
                            <a:srgbClr val="38BDF8"/>
                          </a:solidFill>
                          <a:latin typeface="Segoe UI"/>
                        </a:defRPr>
                      </a:pPr>
                      <a:r>
                        <a:t>Parameter Utama Pemetaan Kerawanan</a:t>
                      </a:r>
                    </a:p>
                  </a:txBody>
                  <a:tcPr anchor="ctr">
                    <a:solidFill>
                      <a:srgbClr val="1E293B"/>
                    </a:solidFill>
                  </a:tcPr>
                </a:tc>
                <a:tc>
                  <a:txBody>
                    <a:bodyPr/>
                    <a:lstStyle/>
                    <a:p>
                      <a:pPr>
                        <a:defRPr sz="860" b="1">
                          <a:solidFill>
                            <a:srgbClr val="38BDF8"/>
                          </a:solidFill>
                          <a:latin typeface="Segoe UI"/>
                        </a:defRPr>
                      </a:pPr>
                      <a:r>
                        <a:t>Bobot (%)</a:t>
                      </a:r>
                    </a:p>
                  </a:txBody>
                  <a:tcPr anchor="ctr">
                    <a:solidFill>
                      <a:srgbClr val="1E293B"/>
                    </a:solidFill>
                  </a:tcPr>
                </a:tc>
                <a:tc>
                  <a:txBody>
                    <a:bodyPr/>
                    <a:lstStyle/>
                    <a:p>
                      <a:pPr>
                        <a:defRPr sz="860" b="1">
                          <a:solidFill>
                            <a:srgbClr val="38BDF8"/>
                          </a:solidFill>
                          <a:latin typeface="Segoe UI"/>
                        </a:defRPr>
                      </a:pPr>
                      <a:r>
                        <a:t>Metode &amp; Tools Pengolahan GIS</a:t>
                      </a:r>
                    </a:p>
                  </a:txBody>
                  <a:tcPr anchor="ctr">
                    <a:solidFill>
                      <a:srgbClr val="1E293B"/>
                    </a:solidFill>
                  </a:tcPr>
                </a:tc>
                <a:tc>
                  <a:txBody>
                    <a:bodyPr/>
                    <a:lstStyle/>
                    <a:p>
                      <a:pPr>
                        <a:defRPr sz="860" b="1">
                          <a:solidFill>
                            <a:srgbClr val="38BDF8"/>
                          </a:solidFill>
                          <a:latin typeface="Segoe UI"/>
                        </a:defRPr>
                      </a:pPr>
                      <a:r>
                        <a:t>Klasifikasi Skor Kerawanan (1 = Rendah, 2 = Sedang, 3 = Tinggi)</a:t>
                      </a:r>
                    </a:p>
                  </a:txBody>
                  <a:tcPr anchor="ctr">
                    <a:solidFill>
                      <a:srgbClr val="1E293B"/>
                    </a:solidFill>
                  </a:tcPr>
                </a:tc>
              </a:tr>
              <a:tr h="393192">
                <a:tc>
                  <a:txBody>
                    <a:bodyPr/>
                    <a:lstStyle/>
                    <a:p>
                      <a:pPr>
                        <a:defRPr sz="860" b="1">
                          <a:solidFill>
                            <a:srgbClr val="F8FAFC"/>
                          </a:solidFill>
                          <a:latin typeface="Segoe UI"/>
                        </a:defRPr>
                      </a:pPr>
                      <a:r>
                        <a:t>1</a:t>
                      </a:r>
                    </a:p>
                  </a:txBody>
                  <a:tcPr anchor="ctr">
                    <a:solidFill>
                      <a:srgbClr val="0F172A"/>
                    </a:solidFill>
                  </a:tcPr>
                </a:tc>
                <a:tc>
                  <a:txBody>
                    <a:bodyPr/>
                    <a:lstStyle/>
                    <a:p>
                      <a:pPr>
                        <a:defRPr sz="860" b="0">
                          <a:solidFill>
                            <a:srgbClr val="E2E8F0"/>
                          </a:solidFill>
                          <a:latin typeface="Segoe UI"/>
                        </a:defRPr>
                      </a:pPr>
                      <a:r>
                        <a:t>Curah Hujan (Rainfall / Erosivitas)</a:t>
                      </a:r>
                    </a:p>
                  </a:txBody>
                  <a:tcPr anchor="ctr">
                    <a:solidFill>
                      <a:srgbClr val="0F172A"/>
                    </a:solidFill>
                  </a:tcPr>
                </a:tc>
                <a:tc>
                  <a:txBody>
                    <a:bodyPr/>
                    <a:lstStyle/>
                    <a:p>
                      <a:pPr>
                        <a:defRPr sz="860" b="0">
                          <a:solidFill>
                            <a:srgbClr val="E2E8F0"/>
                          </a:solidFill>
                          <a:latin typeface="Segoe UI"/>
                        </a:defRPr>
                      </a:pPr>
                      <a:r>
                        <a:t>25%</a:t>
                      </a:r>
                    </a:p>
                  </a:txBody>
                  <a:tcPr anchor="ctr">
                    <a:solidFill>
                      <a:srgbClr val="0F172A"/>
                    </a:solidFill>
                  </a:tcPr>
                </a:tc>
                <a:tc>
                  <a:txBody>
                    <a:bodyPr/>
                    <a:lstStyle/>
                    <a:p>
                      <a:pPr>
                        <a:defRPr sz="860" b="0">
                          <a:solidFill>
                            <a:srgbClr val="E2E8F0"/>
                          </a:solidFill>
                          <a:latin typeface="Segoe UI"/>
                        </a:defRPr>
                      </a:pPr>
                      <a:r>
                        <a:t>Interpolasi IDW (p=2) 5 Stasiun Hujan Riil 2021–2025</a:t>
                      </a:r>
                    </a:p>
                  </a:txBody>
                  <a:tcPr anchor="ctr">
                    <a:solidFill>
                      <a:srgbClr val="0F172A"/>
                    </a:solidFill>
                  </a:tcPr>
                </a:tc>
                <a:tc>
                  <a:txBody>
                    <a:bodyPr/>
                    <a:lstStyle/>
                    <a:p>
                      <a:pPr>
                        <a:defRPr sz="860" b="0">
                          <a:solidFill>
                            <a:srgbClr val="E2E8F0"/>
                          </a:solidFill>
                          <a:latin typeface="Segoe UI"/>
                        </a:defRPr>
                      </a:pPr>
                      <a:r>
                        <a:t>Rendah (&lt;2.600 mm) • Sedang (2.600–3.050 mm) • Tinggi (&gt;3.050 mm/thn)</a:t>
                      </a:r>
                    </a:p>
                  </a:txBody>
                  <a:tcPr anchor="ctr">
                    <a:solidFill>
                      <a:srgbClr val="0F172A"/>
                    </a:solidFill>
                  </a:tcPr>
                </a:tc>
              </a:tr>
              <a:tr h="393192">
                <a:tc>
                  <a:txBody>
                    <a:bodyPr/>
                    <a:lstStyle/>
                    <a:p>
                      <a:pPr>
                        <a:defRPr sz="860" b="1">
                          <a:solidFill>
                            <a:srgbClr val="F8FAFC"/>
                          </a:solidFill>
                          <a:latin typeface="Segoe UI"/>
                        </a:defRPr>
                      </a:pPr>
                      <a:r>
                        <a:t>2</a:t>
                      </a:r>
                    </a:p>
                  </a:txBody>
                  <a:tcPr anchor="ctr">
                    <a:solidFill>
                      <a:srgbClr val="162138"/>
                    </a:solidFill>
                  </a:tcPr>
                </a:tc>
                <a:tc>
                  <a:txBody>
                    <a:bodyPr/>
                    <a:lstStyle/>
                    <a:p>
                      <a:pPr>
                        <a:defRPr sz="860" b="0">
                          <a:solidFill>
                            <a:srgbClr val="E2E8F0"/>
                          </a:solidFill>
                          <a:latin typeface="Segoe UI"/>
                        </a:defRPr>
                      </a:pPr>
                      <a:r>
                        <a:t>Kemiringan Lereng (Slope DEM)</a:t>
                      </a:r>
                    </a:p>
                  </a:txBody>
                  <a:tcPr anchor="ctr">
                    <a:solidFill>
                      <a:srgbClr val="162138"/>
                    </a:solidFill>
                  </a:tcPr>
                </a:tc>
                <a:tc>
                  <a:txBody>
                    <a:bodyPr/>
                    <a:lstStyle/>
                    <a:p>
                      <a:pPr>
                        <a:defRPr sz="860" b="0">
                          <a:solidFill>
                            <a:srgbClr val="E2E8F0"/>
                          </a:solidFill>
                          <a:latin typeface="Segoe UI"/>
                        </a:defRPr>
                      </a:pPr>
                      <a:r>
                        <a:t>30%</a:t>
                      </a:r>
                    </a:p>
                  </a:txBody>
                  <a:tcPr anchor="ctr">
                    <a:solidFill>
                      <a:srgbClr val="162138"/>
                    </a:solidFill>
                  </a:tcPr>
                </a:tc>
                <a:tc>
                  <a:txBody>
                    <a:bodyPr/>
                    <a:lstStyle/>
                    <a:p>
                      <a:pPr>
                        <a:defRPr sz="860" b="0">
                          <a:solidFill>
                            <a:srgbClr val="E2E8F0"/>
                          </a:solidFill>
                          <a:latin typeface="Segoe UI"/>
                        </a:defRPr>
                      </a:pPr>
                      <a:r>
                        <a:t>Gradien 2D Horn dari SRTM/Copernicus DEM (UTM 49S)</a:t>
                      </a:r>
                    </a:p>
                  </a:txBody>
                  <a:tcPr anchor="ctr">
                    <a:solidFill>
                      <a:srgbClr val="162138"/>
                    </a:solidFill>
                  </a:tcPr>
                </a:tc>
                <a:tc>
                  <a:txBody>
                    <a:bodyPr/>
                    <a:lstStyle/>
                    <a:p>
                      <a:pPr>
                        <a:defRPr sz="860" b="0">
                          <a:solidFill>
                            <a:srgbClr val="E2E8F0"/>
                          </a:solidFill>
                          <a:latin typeface="Segoe UI"/>
                        </a:defRPr>
                      </a:pPr>
                      <a:r>
                        <a:t>Rendah (&lt;8% Landai) • Sedang (8–18% Berombak) • Tinggi (&gt;18% Curam)</a:t>
                      </a:r>
                    </a:p>
                  </a:txBody>
                  <a:tcPr anchor="ctr">
                    <a:solidFill>
                      <a:srgbClr val="162138"/>
                    </a:solidFill>
                  </a:tcPr>
                </a:tc>
              </a:tr>
              <a:tr h="393192">
                <a:tc>
                  <a:txBody>
                    <a:bodyPr/>
                    <a:lstStyle/>
                    <a:p>
                      <a:pPr>
                        <a:defRPr sz="860" b="1">
                          <a:solidFill>
                            <a:srgbClr val="F8FAFC"/>
                          </a:solidFill>
                          <a:latin typeface="Segoe UI"/>
                        </a:defRPr>
                      </a:pPr>
                      <a:r>
                        <a:t>3</a:t>
                      </a:r>
                    </a:p>
                  </a:txBody>
                  <a:tcPr anchor="ctr">
                    <a:solidFill>
                      <a:srgbClr val="0F172A"/>
                    </a:solidFill>
                  </a:tcPr>
                </a:tc>
                <a:tc>
                  <a:txBody>
                    <a:bodyPr/>
                    <a:lstStyle/>
                    <a:p>
                      <a:pPr>
                        <a:defRPr sz="860" b="0">
                          <a:solidFill>
                            <a:srgbClr val="E2E8F0"/>
                          </a:solidFill>
                          <a:latin typeface="Segoe UI"/>
                        </a:defRPr>
                      </a:pPr>
                      <a:r>
                        <a:t>Tutupan Lahan (Land Cover)</a:t>
                      </a:r>
                    </a:p>
                  </a:txBody>
                  <a:tcPr anchor="ctr">
                    <a:solidFill>
                      <a:srgbClr val="0F172A"/>
                    </a:solidFill>
                  </a:tcPr>
                </a:tc>
                <a:tc>
                  <a:txBody>
                    <a:bodyPr/>
                    <a:lstStyle/>
                    <a:p>
                      <a:pPr>
                        <a:defRPr sz="860" b="0">
                          <a:solidFill>
                            <a:srgbClr val="E2E8F0"/>
                          </a:solidFill>
                          <a:latin typeface="Segoe UI"/>
                        </a:defRPr>
                      </a:pPr>
                      <a:r>
                        <a:t>25%</a:t>
                      </a:r>
                    </a:p>
                  </a:txBody>
                  <a:tcPr anchor="ctr">
                    <a:solidFill>
                      <a:srgbClr val="0F172A"/>
                    </a:solidFill>
                  </a:tcPr>
                </a:tc>
                <a:tc>
                  <a:txBody>
                    <a:bodyPr/>
                    <a:lstStyle/>
                    <a:p>
                      <a:pPr>
                        <a:defRPr sz="860" b="0">
                          <a:solidFill>
                            <a:srgbClr val="E2E8F0"/>
                          </a:solidFill>
                          <a:latin typeface="Segoe UI"/>
                        </a:defRPr>
                      </a:pPr>
                      <a:r>
                        <a:t>Klasifikasi Multi-Indeks GEE Sentinel-2 (NDVI, BSI, NDBI)</a:t>
                      </a:r>
                    </a:p>
                  </a:txBody>
                  <a:tcPr anchor="ctr">
                    <a:solidFill>
                      <a:srgbClr val="0F172A"/>
                    </a:solidFill>
                  </a:tcPr>
                </a:tc>
                <a:tc>
                  <a:txBody>
                    <a:bodyPr/>
                    <a:lstStyle/>
                    <a:p>
                      <a:pPr>
                        <a:defRPr sz="860" b="0">
                          <a:solidFill>
                            <a:srgbClr val="E2E8F0"/>
                          </a:solidFill>
                          <a:latin typeface="Segoe UI"/>
                        </a:defRPr>
                      </a:pPr>
                      <a:r>
                        <a:t>Rendah (Hutan/Kebun) • Sedang (Permukiman) • Tinggi (Tegalan/Kupasan)</a:t>
                      </a:r>
                    </a:p>
                  </a:txBody>
                  <a:tcPr anchor="ctr">
                    <a:solidFill>
                      <a:srgbClr val="0F172A"/>
                    </a:solidFill>
                  </a:tcPr>
                </a:tc>
              </a:tr>
              <a:tr h="393192">
                <a:tc>
                  <a:txBody>
                    <a:bodyPr/>
                    <a:lstStyle/>
                    <a:p>
                      <a:pPr>
                        <a:defRPr sz="860" b="1">
                          <a:solidFill>
                            <a:srgbClr val="F8FAFC"/>
                          </a:solidFill>
                          <a:latin typeface="Segoe UI"/>
                        </a:defRPr>
                      </a:pPr>
                      <a:r>
                        <a:t>4</a:t>
                      </a:r>
                    </a:p>
                  </a:txBody>
                  <a:tcPr anchor="ctr">
                    <a:solidFill>
                      <a:srgbClr val="162138"/>
                    </a:solidFill>
                  </a:tcPr>
                </a:tc>
                <a:tc>
                  <a:txBody>
                    <a:bodyPr/>
                    <a:lstStyle/>
                    <a:p>
                      <a:pPr>
                        <a:defRPr sz="860" b="1">
                          <a:solidFill>
                            <a:srgbClr val="E2E8F0"/>
                          </a:solidFill>
                          <a:latin typeface="Segoe UI"/>
                        </a:defRPr>
                      </a:pPr>
                      <a:r>
                        <a:t>Buffer Sungai (Sempadan &amp; Tanah)</a:t>
                      </a:r>
                    </a:p>
                  </a:txBody>
                  <a:tcPr anchor="ctr">
                    <a:solidFill>
                      <a:srgbClr val="162138"/>
                    </a:solidFill>
                  </a:tcPr>
                </a:tc>
                <a:tc>
                  <a:txBody>
                    <a:bodyPr/>
                    <a:lstStyle/>
                    <a:p>
                      <a:pPr>
                        <a:defRPr sz="860" b="1">
                          <a:solidFill>
                            <a:srgbClr val="E2E8F0"/>
                          </a:solidFill>
                          <a:latin typeface="Segoe UI"/>
                        </a:defRPr>
                      </a:pPr>
                      <a:r>
                        <a:t>20%</a:t>
                      </a:r>
                    </a:p>
                  </a:txBody>
                  <a:tcPr anchor="ctr">
                    <a:solidFill>
                      <a:srgbClr val="162138"/>
                    </a:solidFill>
                  </a:tcPr>
                </a:tc>
                <a:tc>
                  <a:txBody>
                    <a:bodyPr/>
                    <a:lstStyle/>
                    <a:p>
                      <a:pPr>
                        <a:defRPr sz="860" b="1">
                          <a:solidFill>
                            <a:srgbClr val="E2E8F0"/>
                          </a:solidFill>
                          <a:latin typeface="Segoe UI"/>
                        </a:defRPr>
                      </a:pPr>
                      <a:r>
                        <a:t>QGIS Multi-Ring Buffer Jaringan Sungai OSM + Tanah BBSDLP</a:t>
                      </a:r>
                    </a:p>
                  </a:txBody>
                  <a:tcPr anchor="ctr">
                    <a:solidFill>
                      <a:srgbClr val="162138"/>
                    </a:solidFill>
                  </a:tcPr>
                </a:tc>
                <a:tc>
                  <a:txBody>
                    <a:bodyPr/>
                    <a:lstStyle/>
                    <a:p>
                      <a:pPr>
                        <a:defRPr sz="860" b="1">
                          <a:solidFill>
                            <a:srgbClr val="E2E8F0"/>
                          </a:solidFill>
                          <a:latin typeface="Segoe UI"/>
                        </a:defRPr>
                      </a:pPr>
                      <a:r>
                        <a:t>Luar Buffer &gt;650m (77,6%) • Buffer 150–650m (18,7%) • Sempadan 0–150m (3,7% / 754 ha)</a:t>
                      </a:r>
                    </a:p>
                  </a:txBody>
                  <a:tcPr anchor="ctr">
                    <a:solidFill>
                      <a:srgbClr val="162138"/>
                    </a:solidFill>
                  </a:tcPr>
                </a:tc>
              </a:tr>
            </a:tbl>
          </a:graphicData>
        </a:graphic>
      </p:graphicFrame>
      <p:graphicFrame>
        <p:nvGraphicFramePr>
          <p:cNvPr id="9" name="Table 8"/>
          <p:cNvGraphicFramePr>
            <a:graphicFrameLocks noGrp="1"/>
          </p:cNvGraphicFramePr>
          <p:nvPr/>
        </p:nvGraphicFramePr>
        <p:xfrm>
          <a:off x="320040" y="3246120"/>
          <a:ext cx="11521440" cy="2057400"/>
        </p:xfrm>
        <a:graphic>
          <a:graphicData uri="http://schemas.openxmlformats.org/drawingml/2006/table">
            <a:tbl>
              <a:tblPr firstRow="1" bandRow="1">
                <a:tableStyleId>{5C22544A-7EE6-4342-B048-85BDC9FD1C3A}</a:tableStyleId>
              </a:tblPr>
              <a:tblGrid>
                <a:gridCol w="2468880"/>
                <a:gridCol w="1965960"/>
                <a:gridCol w="2514600"/>
                <a:gridCol w="4572000"/>
              </a:tblGrid>
              <a:tr h="411480">
                <a:tc>
                  <a:txBody>
                    <a:bodyPr/>
                    <a:lstStyle/>
                    <a:p>
                      <a:pPr>
                        <a:defRPr sz="850" b="1">
                          <a:solidFill>
                            <a:srgbClr val="38BDF8"/>
                          </a:solidFill>
                          <a:latin typeface="Segoe UI"/>
                        </a:defRPr>
                      </a:pPr>
                      <a:r>
                        <a:t>Infrastruktur Penampung Air &amp; Sedimen</a:t>
                      </a:r>
                    </a:p>
                  </a:txBody>
                  <a:tcPr anchor="ctr">
                    <a:solidFill>
                      <a:srgbClr val="1E293B"/>
                    </a:solidFill>
                  </a:tcPr>
                </a:tc>
                <a:tc>
                  <a:txBody>
                    <a:bodyPr/>
                    <a:lstStyle/>
                    <a:p>
                      <a:pPr>
                        <a:defRPr sz="850" b="1">
                          <a:solidFill>
                            <a:srgbClr val="38BDF8"/>
                          </a:solidFill>
                          <a:latin typeface="Segoe UI"/>
                        </a:defRPr>
                      </a:pPr>
                      <a:r>
                        <a:t>Lokasi Sub-DAS</a:t>
                      </a:r>
                    </a:p>
                  </a:txBody>
                  <a:tcPr anchor="ctr">
                    <a:solidFill>
                      <a:srgbClr val="1E293B"/>
                    </a:solidFill>
                  </a:tcPr>
                </a:tc>
                <a:tc>
                  <a:txBody>
                    <a:bodyPr/>
                    <a:lstStyle/>
                    <a:p>
                      <a:pPr>
                        <a:defRPr sz="850" b="1">
                          <a:solidFill>
                            <a:srgbClr val="38BDF8"/>
                          </a:solidFill>
                          <a:latin typeface="Segoe UI"/>
                        </a:defRPr>
                      </a:pPr>
                      <a:r>
                        <a:t>Kapasitas Tampung / Dimensi</a:t>
                      </a:r>
                    </a:p>
                  </a:txBody>
                  <a:tcPr anchor="ctr">
                    <a:solidFill>
                      <a:srgbClr val="1E293B"/>
                    </a:solidFill>
                  </a:tcPr>
                </a:tc>
                <a:tc>
                  <a:txBody>
                    <a:bodyPr/>
                    <a:lstStyle/>
                    <a:p>
                      <a:pPr>
                        <a:defRPr sz="850" b="1">
                          <a:solidFill>
                            <a:srgbClr val="38BDF8"/>
                          </a:solidFill>
                          <a:latin typeface="Segoe UI"/>
                        </a:defRPr>
                      </a:pPr>
                      <a:r>
                        <a:t>Peran Hidrologi &amp; Evaluasi Risiko Sedimentasi Hulu–Hilir</a:t>
                      </a:r>
                    </a:p>
                  </a:txBody>
                  <a:tcPr anchor="ctr">
                    <a:solidFill>
                      <a:srgbClr val="1E293B"/>
                    </a:solidFill>
                  </a:tcPr>
                </a:tc>
              </a:tr>
              <a:tr h="411480">
                <a:tc>
                  <a:txBody>
                    <a:bodyPr/>
                    <a:lstStyle/>
                    <a:p>
                      <a:pPr>
                        <a:defRPr sz="850" b="1">
                          <a:solidFill>
                            <a:srgbClr val="F8FAFC"/>
                          </a:solidFill>
                          <a:latin typeface="Segoe UI"/>
                        </a:defRPr>
                      </a:pPr>
                      <a:r>
                        <a:t>1. Bendungan &amp; Waduk Jatibarang</a:t>
                      </a:r>
                    </a:p>
                  </a:txBody>
                  <a:tcPr anchor="ctr">
                    <a:solidFill>
                      <a:srgbClr val="0F172A"/>
                    </a:solidFill>
                  </a:tcPr>
                </a:tc>
                <a:tc>
                  <a:txBody>
                    <a:bodyPr/>
                    <a:lstStyle/>
                    <a:p>
                      <a:pPr>
                        <a:defRPr sz="850" b="0">
                          <a:solidFill>
                            <a:srgbClr val="E2E8F0"/>
                          </a:solidFill>
                          <a:latin typeface="Segoe UI"/>
                        </a:defRPr>
                      </a:pPr>
                      <a:r>
                        <a:t>Sub-DAS Kreo (DTA 54,2 km²)</a:t>
                      </a:r>
                    </a:p>
                  </a:txBody>
                  <a:tcPr anchor="ctr">
                    <a:solidFill>
                      <a:srgbClr val="0F172A"/>
                    </a:solidFill>
                  </a:tcPr>
                </a:tc>
                <a:tc>
                  <a:txBody>
                    <a:bodyPr/>
                    <a:lstStyle/>
                    <a:p>
                      <a:pPr>
                        <a:defRPr sz="850" b="0">
                          <a:solidFill>
                            <a:srgbClr val="E2E8F0"/>
                          </a:solidFill>
                          <a:latin typeface="Segoe UI"/>
                        </a:defRPr>
                      </a:pPr>
                      <a:r>
                        <a:t>Total 20,4 Jt m³ • Dead Storage 6,8 Jt m³ (189 ha)</a:t>
                      </a:r>
                    </a:p>
                  </a:txBody>
                  <a:tcPr anchor="ctr">
                    <a:solidFill>
                      <a:srgbClr val="0F172A"/>
                    </a:solidFill>
                  </a:tcPr>
                </a:tc>
                <a:tc>
                  <a:txBody>
                    <a:bodyPr/>
                    <a:lstStyle/>
                    <a:p>
                      <a:pPr>
                        <a:defRPr sz="850" b="0">
                          <a:solidFill>
                            <a:srgbClr val="E2E8F0"/>
                          </a:solidFill>
                          <a:latin typeface="Segoe UI"/>
                        </a:defRPr>
                      </a:pPr>
                      <a:r>
                        <a:t>Menahan 94% sedimen S. Kreo (125.733 m³/thn) &amp; mereduksi puncak banjir 170 m³/dtk.</a:t>
                      </a:r>
                    </a:p>
                  </a:txBody>
                  <a:tcPr anchor="ctr">
                    <a:solidFill>
                      <a:srgbClr val="0F172A"/>
                    </a:solidFill>
                  </a:tcPr>
                </a:tc>
              </a:tr>
              <a:tr h="411480">
                <a:tc>
                  <a:txBody>
                    <a:bodyPr/>
                    <a:lstStyle/>
                    <a:p>
                      <a:pPr>
                        <a:defRPr sz="850" b="1">
                          <a:solidFill>
                            <a:srgbClr val="F8FAFC"/>
                          </a:solidFill>
                          <a:latin typeface="Segoe UI"/>
                        </a:defRPr>
                      </a:pPr>
                      <a:r>
                        <a:t>2. Bendung Simongan &amp; Alur KBB</a:t>
                      </a:r>
                    </a:p>
                  </a:txBody>
                  <a:tcPr anchor="ctr">
                    <a:solidFill>
                      <a:srgbClr val="162138"/>
                    </a:solidFill>
                  </a:tcPr>
                </a:tc>
                <a:tc>
                  <a:txBody>
                    <a:bodyPr/>
                    <a:lstStyle/>
                    <a:p>
                      <a:pPr>
                        <a:defRPr sz="850" b="0">
                          <a:solidFill>
                            <a:srgbClr val="E2E8F0"/>
                          </a:solidFill>
                          <a:latin typeface="Segoe UI"/>
                        </a:defRPr>
                      </a:pPr>
                      <a:r>
                        <a:t>Hilir Pertemuan 3 Sungai (204 km²)</a:t>
                      </a:r>
                    </a:p>
                  </a:txBody>
                  <a:tcPr anchor="ctr">
                    <a:solidFill>
                      <a:srgbClr val="162138"/>
                    </a:solidFill>
                  </a:tcPr>
                </a:tc>
                <a:tc>
                  <a:txBody>
                    <a:bodyPr/>
                    <a:lstStyle/>
                    <a:p>
                      <a:pPr>
                        <a:defRPr sz="850" b="0">
                          <a:solidFill>
                            <a:srgbClr val="E2E8F0"/>
                          </a:solidFill>
                          <a:latin typeface="Segoe UI"/>
                        </a:defRPr>
                      </a:pPr>
                      <a:r>
                        <a:t>Debit Q50 = 790 m³/dtk • Long-storage 5,2 km</a:t>
                      </a:r>
                    </a:p>
                  </a:txBody>
                  <a:tcPr anchor="ctr">
                    <a:solidFill>
                      <a:srgbClr val="162138"/>
                    </a:solidFill>
                  </a:tcPr>
                </a:tc>
                <a:tc>
                  <a:txBody>
                    <a:bodyPr/>
                    <a:lstStyle/>
                    <a:p>
                      <a:pPr>
                        <a:defRPr sz="850" b="0">
                          <a:solidFill>
                            <a:srgbClr val="E2E8F0"/>
                          </a:solidFill>
                          <a:latin typeface="Segoe UI"/>
                        </a:defRPr>
                      </a:pPr>
                      <a:r>
                        <a:t>Menerima 100% sedimen lepas S. Kripik &amp; Garang Hulu (endapan 87.545 m³/thn, aggradasi +25,9 cm/thn).</a:t>
                      </a:r>
                    </a:p>
                  </a:txBody>
                  <a:tcPr anchor="ctr">
                    <a:solidFill>
                      <a:srgbClr val="162138"/>
                    </a:solidFill>
                  </a:tcPr>
                </a:tc>
              </a:tr>
              <a:tr h="411480">
                <a:tc>
                  <a:txBody>
                    <a:bodyPr/>
                    <a:lstStyle/>
                    <a:p>
                      <a:pPr>
                        <a:defRPr sz="850" b="1">
                          <a:solidFill>
                            <a:srgbClr val="F8FAFC"/>
                          </a:solidFill>
                          <a:latin typeface="Segoe UI"/>
                        </a:defRPr>
                      </a:pPr>
                      <a:r>
                        <a:t>3. Embung UNNES, Patemon &amp; Mijen</a:t>
                      </a:r>
                    </a:p>
                  </a:txBody>
                  <a:tcPr anchor="ctr">
                    <a:solidFill>
                      <a:srgbClr val="0F172A"/>
                    </a:solidFill>
                  </a:tcPr>
                </a:tc>
                <a:tc>
                  <a:txBody>
                    <a:bodyPr/>
                    <a:lstStyle/>
                    <a:p>
                      <a:pPr>
                        <a:defRPr sz="850" b="0">
                          <a:solidFill>
                            <a:srgbClr val="E2E8F0"/>
                          </a:solidFill>
                          <a:latin typeface="Segoe UI"/>
                        </a:defRPr>
                      </a:pPr>
                      <a:r>
                        <a:t>Sub-DAS Kripik &amp; Sub-DAS Kreo</a:t>
                      </a:r>
                    </a:p>
                  </a:txBody>
                  <a:tcPr anchor="ctr">
                    <a:solidFill>
                      <a:srgbClr val="0F172A"/>
                    </a:solidFill>
                  </a:tcPr>
                </a:tc>
                <a:tc>
                  <a:txBody>
                    <a:bodyPr/>
                    <a:lstStyle/>
                    <a:p>
                      <a:pPr>
                        <a:defRPr sz="850" b="0">
                          <a:solidFill>
                            <a:srgbClr val="E2E8F0"/>
                          </a:solidFill>
                          <a:latin typeface="Segoe UI"/>
                        </a:defRPr>
                      </a:pPr>
                      <a:r>
                        <a:t>Kumulatif ±130.000 m³ (4 Embung Konservasi)</a:t>
                      </a:r>
                    </a:p>
                  </a:txBody>
                  <a:tcPr anchor="ctr">
                    <a:solidFill>
                      <a:srgbClr val="0F172A"/>
                    </a:solidFill>
                  </a:tcPr>
                </a:tc>
                <a:tc>
                  <a:txBody>
                    <a:bodyPr/>
                    <a:lstStyle/>
                    <a:p>
                      <a:pPr>
                        <a:defRPr sz="850" b="0">
                          <a:solidFill>
                            <a:srgbClr val="E2E8F0"/>
                          </a:solidFill>
                          <a:latin typeface="Segoe UI"/>
                        </a:defRPr>
                      </a:pPr>
                      <a:r>
                        <a:t>Retensi limpasan permukaan lokal &amp; konservasi air tanah; rawan pendangkalan dari tegalan kupasan.</a:t>
                      </a:r>
                    </a:p>
                  </a:txBody>
                  <a:tcPr anchor="ctr">
                    <a:solidFill>
                      <a:srgbClr val="0F172A"/>
                    </a:solidFill>
                  </a:tcPr>
                </a:tc>
              </a:tr>
              <a:tr h="411480">
                <a:tc>
                  <a:txBody>
                    <a:bodyPr/>
                    <a:lstStyle/>
                    <a:p>
                      <a:pPr>
                        <a:defRPr sz="850" b="1">
                          <a:solidFill>
                            <a:srgbClr val="F8FAFC"/>
                          </a:solidFill>
                          <a:latin typeface="Segoe UI"/>
                        </a:defRPr>
                      </a:pPr>
                      <a:r>
                        <a:t>4. Rencana Check Dam / Sabo Dam Seri</a:t>
                      </a:r>
                    </a:p>
                  </a:txBody>
                  <a:tcPr anchor="ctr">
                    <a:solidFill>
                      <a:srgbClr val="162138"/>
                    </a:solidFill>
                  </a:tcPr>
                </a:tc>
                <a:tc>
                  <a:txBody>
                    <a:bodyPr/>
                    <a:lstStyle/>
                    <a:p>
                      <a:pPr>
                        <a:defRPr sz="850" b="1">
                          <a:solidFill>
                            <a:srgbClr val="E2E8F0"/>
                          </a:solidFill>
                          <a:latin typeface="Segoe UI"/>
                        </a:defRPr>
                      </a:pPr>
                      <a:r>
                        <a:t>Alur Utama S. Kripik &amp; Hulu Kreo</a:t>
                      </a:r>
                    </a:p>
                  </a:txBody>
                  <a:tcPr anchor="ctr">
                    <a:solidFill>
                      <a:srgbClr val="162138"/>
                    </a:solidFill>
                  </a:tcPr>
                </a:tc>
                <a:tc>
                  <a:txBody>
                    <a:bodyPr/>
                    <a:lstStyle/>
                    <a:p>
                      <a:pPr>
                        <a:defRPr sz="850" b="1">
                          <a:solidFill>
                            <a:srgbClr val="E2E8F0"/>
                          </a:solidFill>
                          <a:latin typeface="Segoe UI"/>
                        </a:defRPr>
                      </a:pPr>
                      <a:r>
                        <a:t>5–8 Unit Sabo Dam Bertingkat (±250.000 m³)</a:t>
                      </a:r>
                    </a:p>
                  </a:txBody>
                  <a:tcPr anchor="ctr">
                    <a:solidFill>
                      <a:srgbClr val="162138"/>
                    </a:solidFill>
                  </a:tcPr>
                </a:tc>
                <a:tc>
                  <a:txBody>
                    <a:bodyPr/>
                    <a:lstStyle/>
                    <a:p>
                      <a:pPr>
                        <a:defRPr sz="850" b="1">
                          <a:solidFill>
                            <a:srgbClr val="E2E8F0"/>
                          </a:solidFill>
                          <a:latin typeface="Segoe UI"/>
                        </a:defRPr>
                      </a:pPr>
                      <a:r>
                        <a:t>Rekomendasi S2: Menahan angkutan sedimen dasar (bedload) tanah Grumusol S. Kripik sebesar 45–55%.</a:t>
                      </a:r>
                    </a:p>
                  </a:txBody>
                  <a:tcPr anchor="ctr">
                    <a:solidFill>
                      <a:srgbClr val="162138"/>
                    </a:solidFill>
                  </a:tcPr>
                </a:tc>
              </a:tr>
            </a:tbl>
          </a:graphicData>
        </a:graphic>
      </p:graphicFrame>
      <p:sp>
        <p:nvSpPr>
          <p:cNvPr id="10" name="Rounded Rectangle 9"/>
          <p:cNvSpPr/>
          <p:nvPr/>
        </p:nvSpPr>
        <p:spPr>
          <a:xfrm>
            <a:off x="320040" y="5413248"/>
            <a:ext cx="3703320" cy="1024128"/>
          </a:xfrm>
          <a:prstGeom prst="roundRect">
            <a:avLst>
              <a:gd name="adj" fmla="val 5000"/>
            </a:avLst>
          </a:prstGeom>
          <a:solidFill>
            <a:srgbClr val="121C31"/>
          </a:solidFill>
          <a:ln w="15875">
            <a:solidFill>
              <a:srgbClr val="10B98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48056" y="5486400"/>
            <a:ext cx="3447287" cy="877824"/>
          </a:xfrm>
          <a:prstGeom prst="rect">
            <a:avLst/>
          </a:prstGeom>
          <a:noFill/>
        </p:spPr>
        <p:txBody>
          <a:bodyPr wrap="square">
            <a:spAutoFit/>
          </a:bodyPr>
          <a:lstStyle/>
          <a:p>
            <a:pPr>
              <a:defRPr sz="850" b="1">
                <a:solidFill>
                  <a:srgbClr val="94A3B8"/>
                </a:solidFill>
                <a:latin typeface="Segoe UI"/>
              </a:defRPr>
            </a:pPr>
            <a:r>
              <a:t>KERAWANAN RENDAH (DAS GARANG)</a:t>
            </a:r>
          </a:p>
          <a:p>
            <a:pPr>
              <a:defRPr sz="1800" b="1">
                <a:solidFill>
                  <a:srgbClr val="10B981"/>
                </a:solidFill>
                <a:latin typeface="Consolas"/>
              </a:defRPr>
            </a:pPr>
            <a:r>
              <a:t>4.202,1 ha (20,6%)</a:t>
            </a:r>
          </a:p>
          <a:p>
            <a:pPr>
              <a:defRPr sz="850">
                <a:solidFill>
                  <a:srgbClr val="F8FAFC"/>
                </a:solidFill>
                <a:latin typeface="Segoe UI"/>
              </a:defRPr>
            </a:pPr>
            <a:r>
              <a:t>Skor 1,00–1,67 • Hutan Lindung Ungaran &amp; Luar Sempadan</a:t>
            </a:r>
          </a:p>
        </p:txBody>
      </p:sp>
      <p:sp>
        <p:nvSpPr>
          <p:cNvPr id="12" name="Rounded Rectangle 11"/>
          <p:cNvSpPr/>
          <p:nvPr/>
        </p:nvSpPr>
        <p:spPr>
          <a:xfrm>
            <a:off x="4224528" y="5413248"/>
            <a:ext cx="3703320" cy="1024128"/>
          </a:xfrm>
          <a:prstGeom prst="roundRect">
            <a:avLst>
              <a:gd name="adj" fmla="val 5000"/>
            </a:avLst>
          </a:prstGeom>
          <a:solidFill>
            <a:srgbClr val="121C31"/>
          </a:solidFill>
          <a:ln w="15875">
            <a:solidFill>
              <a:srgbClr val="F59E0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4352544" y="5486400"/>
            <a:ext cx="3447287" cy="877824"/>
          </a:xfrm>
          <a:prstGeom prst="rect">
            <a:avLst/>
          </a:prstGeom>
          <a:noFill/>
        </p:spPr>
        <p:txBody>
          <a:bodyPr wrap="square">
            <a:spAutoFit/>
          </a:bodyPr>
          <a:lstStyle/>
          <a:p>
            <a:pPr>
              <a:defRPr sz="850" b="1">
                <a:solidFill>
                  <a:srgbClr val="94A3B8"/>
                </a:solidFill>
                <a:latin typeface="Segoe UI"/>
              </a:defRPr>
            </a:pPr>
            <a:r>
              <a:t>KERAWANAN SEDANG (DAS GARANG)</a:t>
            </a:r>
          </a:p>
          <a:p>
            <a:pPr>
              <a:defRPr sz="1800" b="1">
                <a:solidFill>
                  <a:srgbClr val="F59E0B"/>
                </a:solidFill>
                <a:latin typeface="Consolas"/>
              </a:defRPr>
            </a:pPr>
            <a:r>
              <a:t>12.426,8 ha (60,9%)</a:t>
            </a:r>
          </a:p>
          <a:p>
            <a:pPr>
              <a:defRPr sz="850">
                <a:solidFill>
                  <a:srgbClr val="F8FAFC"/>
                </a:solidFill>
                <a:latin typeface="Segoe UI"/>
              </a:defRPr>
            </a:pPr>
            <a:r>
              <a:t>Skor 1,68–2,14 • Lereng Berombak, Kebun &amp; Permukiman</a:t>
            </a:r>
          </a:p>
        </p:txBody>
      </p:sp>
      <p:sp>
        <p:nvSpPr>
          <p:cNvPr id="14" name="Rounded Rectangle 13"/>
          <p:cNvSpPr/>
          <p:nvPr/>
        </p:nvSpPr>
        <p:spPr>
          <a:xfrm>
            <a:off x="8138160" y="5413248"/>
            <a:ext cx="3703320" cy="1024128"/>
          </a:xfrm>
          <a:prstGeom prst="roundRect">
            <a:avLst>
              <a:gd name="adj" fmla="val 5000"/>
            </a:avLst>
          </a:prstGeom>
          <a:solidFill>
            <a:srgbClr val="121C31"/>
          </a:solidFill>
          <a:ln w="15875">
            <a:solidFill>
              <a:srgbClr val="F43F5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266176" y="5486400"/>
            <a:ext cx="3447287" cy="877824"/>
          </a:xfrm>
          <a:prstGeom prst="rect">
            <a:avLst/>
          </a:prstGeom>
          <a:noFill/>
        </p:spPr>
        <p:txBody>
          <a:bodyPr wrap="square">
            <a:spAutoFit/>
          </a:bodyPr>
          <a:lstStyle/>
          <a:p>
            <a:pPr>
              <a:defRPr sz="850" b="1">
                <a:solidFill>
                  <a:srgbClr val="94A3B8"/>
                </a:solidFill>
                <a:latin typeface="Segoe UI"/>
              </a:defRPr>
            </a:pPr>
            <a:r>
              <a:t>KERAWANAN TINGGI (DAS GARANG)</a:t>
            </a:r>
          </a:p>
          <a:p>
            <a:pPr>
              <a:defRPr sz="1800" b="1">
                <a:solidFill>
                  <a:srgbClr val="F43F5E"/>
                </a:solidFill>
                <a:latin typeface="Consolas"/>
              </a:defRPr>
            </a:pPr>
            <a:r>
              <a:t>3.771,1 ha (18,5%)</a:t>
            </a:r>
          </a:p>
          <a:p>
            <a:pPr>
              <a:defRPr sz="850">
                <a:solidFill>
                  <a:srgbClr val="F8FAFC"/>
                </a:solidFill>
                <a:latin typeface="Segoe UI"/>
              </a:defRPr>
            </a:pPr>
            <a:r>
              <a:t>Skor 2,15–3,00 • Lereng Curam, Grumusol &amp; Sempadan 0–150m</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0B1120"/>
        </a:solidFill>
        <a:effectLst/>
      </p:bgPr>
    </p:bg>
    <p:spTree>
      <p:nvGrpSpPr>
        <p:cNvPr id="1" name=""/>
        <p:cNvGrpSpPr/>
        <p:nvPr/>
      </p:nvGrpSpPr>
      <p:grpSpPr/>
      <p:sp>
        <p:nvSpPr>
          <p:cNvPr id="2" name="Rectangle 1"/>
          <p:cNvSpPr/>
          <p:nvPr/>
        </p:nvSpPr>
        <p:spPr>
          <a:xfrm>
            <a:off x="0" y="0"/>
            <a:ext cx="12191695" cy="1024128"/>
          </a:xfrm>
          <a:prstGeom prst="rect">
            <a:avLst/>
          </a:prstGeom>
          <a:solidFill>
            <a:srgbClr val="0F172A"/>
          </a:solidFill>
          <a:ln w="12700">
            <a:solidFill>
              <a:srgbClr val="2D4162"/>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09728" cy="1024128"/>
          </a:xfrm>
          <a:prstGeom prst="rect">
            <a:avLst/>
          </a:prstGeom>
          <a:solidFill>
            <a:srgbClr val="38BD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320040" y="128016"/>
            <a:ext cx="3474720" cy="237744"/>
          </a:xfrm>
          <a:prstGeom prst="roundRect">
            <a:avLst/>
          </a:prstGeom>
          <a:solidFill>
            <a:srgbClr val="0E2D4B"/>
          </a:solidFill>
          <a:ln w="9525">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wrap="none" lIns="73152" tIns="18288"/>
          <a:lstStyle/>
          <a:p>
            <a:pPr algn="ctr">
              <a:defRPr sz="850" b="1">
                <a:solidFill>
                  <a:srgbClr val="38BDF8"/>
                </a:solidFill>
                <a:latin typeface="Segoe UI"/>
              </a:defRPr>
            </a:pPr>
            <a:r>
              <a:t>POIN 4 RUBRIK TUGAS GIS S2 • SPATIAL OVERLAY KERAWANAN × PERMUKIMAN</a:t>
            </a:r>
          </a:p>
        </p:txBody>
      </p:sp>
      <p:sp>
        <p:nvSpPr>
          <p:cNvPr id="5" name="Rounded Rectangle 4"/>
          <p:cNvSpPr/>
          <p:nvPr/>
        </p:nvSpPr>
        <p:spPr>
          <a:xfrm>
            <a:off x="3931920" y="128016"/>
            <a:ext cx="7909560" cy="237744"/>
          </a:xfrm>
          <a:prstGeom prst="roundRect">
            <a:avLst/>
          </a:prstGeom>
          <a:solidFill>
            <a:srgbClr val="2A200F"/>
          </a:solidFill>
          <a:ln w="9525">
            <a:solidFill>
              <a:srgbClr val="F59E0B"/>
            </a:solidFill>
          </a:ln>
        </p:spPr>
        <p:style>
          <a:lnRef idx="1">
            <a:schemeClr val="accent1"/>
          </a:lnRef>
          <a:fillRef idx="3">
            <a:schemeClr val="accent1"/>
          </a:fillRef>
          <a:effectRef idx="2">
            <a:schemeClr val="accent1"/>
          </a:effectRef>
          <a:fontRef idx="minor">
            <a:schemeClr val="lt1"/>
          </a:fontRef>
        </p:style>
        <p:txBody>
          <a:bodyPr rtlCol="0" anchor="ctr" wrap="none" tIns="18288"/>
          <a:lstStyle/>
          <a:p>
            <a:pPr algn="ctr">
              <a:defRPr sz="800" b="1">
                <a:solidFill>
                  <a:srgbClr val="F59E0B"/>
                </a:solidFill>
                <a:latin typeface="Segoe UI"/>
              </a:defRPr>
            </a:pPr>
            <a:r>
              <a:t>TOOLS GIS: QGIS 3.34 LTR • Python GeoPandas &amp; Rasterio • WhiteboxTools D8 • GEE Sentinel-2 • GDAL/PROJ (EPSG:32749) • Three.js 3D • Scikit-Learn</a:t>
            </a:r>
          </a:p>
        </p:txBody>
      </p:sp>
      <p:sp>
        <p:nvSpPr>
          <p:cNvPr id="6" name="TextBox 5"/>
          <p:cNvSpPr txBox="1"/>
          <p:nvPr/>
        </p:nvSpPr>
        <p:spPr>
          <a:xfrm>
            <a:off x="320040" y="384048"/>
            <a:ext cx="10789920" cy="594360"/>
          </a:xfrm>
          <a:prstGeom prst="rect">
            <a:avLst/>
          </a:prstGeom>
          <a:noFill/>
        </p:spPr>
        <p:txBody>
          <a:bodyPr wrap="square" tIns="0" bIns="0">
            <a:spAutoFit/>
          </a:bodyPr>
          <a:lstStyle/>
          <a:p>
            <a:pPr>
              <a:defRPr sz="1800" b="1">
                <a:solidFill>
                  <a:srgbClr val="F8FAFC"/>
                </a:solidFill>
                <a:latin typeface="Segoe UI"/>
              </a:defRPr>
            </a:pPr>
            <a:r>
              <a:t>6. Analisis Luasan Kerawanan (Tinggi, Sedang, Rendah) &amp; Overlay Permukiman Semarang</a:t>
            </a:r>
          </a:p>
          <a:p>
            <a:pPr>
              <a:defRPr sz="1000">
                <a:solidFill>
                  <a:srgbClr val="94A3B8"/>
                </a:solidFill>
                <a:latin typeface="Segoe UI"/>
              </a:defRPr>
            </a:pPr>
            <a:r>
              <a:t>Identifikasi kawasan permukiman terdampak erosi tebing/longsor di hulu–tengah serta risiko sedimentasi &amp; banjir luapan di hilir KBB</a:t>
            </a:r>
          </a:p>
        </p:txBody>
      </p:sp>
      <p:sp>
        <p:nvSpPr>
          <p:cNvPr id="7" name="TextBox 6"/>
          <p:cNvSpPr txBox="1"/>
          <p:nvPr/>
        </p:nvSpPr>
        <p:spPr>
          <a:xfrm>
            <a:off x="320040" y="6537960"/>
            <a:ext cx="11521440" cy="274320"/>
          </a:xfrm>
          <a:prstGeom prst="rect">
            <a:avLst/>
          </a:prstGeom>
          <a:noFill/>
        </p:spPr>
        <p:txBody>
          <a:bodyPr wrap="none">
            <a:spAutoFit/>
          </a:bodyPr>
          <a:lstStyle/>
          <a:p>
            <a:pPr>
              <a:defRPr sz="850">
                <a:solidFill>
                  <a:srgbClr val="94A3B8"/>
                </a:solidFill>
                <a:latin typeface="Segoe UI"/>
              </a:defRPr>
            </a:pPr>
            <a:r>
              <a:t>Magister Teknik Sipil (S2) • Studi Kasus DAS Garang Semarang (EPSG:32749 / UTM Zona 49S) • Live WebGIS: http://43.157.197.253/das-garang/          |   Slide 7 / 13</a:t>
            </a:r>
          </a:p>
        </p:txBody>
      </p:sp>
      <p:sp>
        <p:nvSpPr>
          <p:cNvPr id="8" name="Rounded Rectangle 7"/>
          <p:cNvSpPr/>
          <p:nvPr/>
        </p:nvSpPr>
        <p:spPr>
          <a:xfrm>
            <a:off x="320040" y="1143000"/>
            <a:ext cx="2788920" cy="1207008"/>
          </a:xfrm>
          <a:prstGeom prst="roundRect">
            <a:avLst>
              <a:gd name="adj" fmla="val 5000"/>
            </a:avLst>
          </a:prstGeom>
          <a:solidFill>
            <a:srgbClr val="121C31"/>
          </a:solidFill>
          <a:ln w="15875">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448056" y="1216152"/>
            <a:ext cx="2532887" cy="1060704"/>
          </a:xfrm>
          <a:prstGeom prst="rect">
            <a:avLst/>
          </a:prstGeom>
          <a:noFill/>
        </p:spPr>
        <p:txBody>
          <a:bodyPr wrap="square">
            <a:spAutoFit/>
          </a:bodyPr>
          <a:lstStyle/>
          <a:p>
            <a:pPr>
              <a:defRPr sz="850" b="1">
                <a:solidFill>
                  <a:srgbClr val="94A3B8"/>
                </a:solidFill>
                <a:latin typeface="Segoe UI"/>
              </a:defRPr>
            </a:pPr>
            <a:r>
              <a:t>TOTAL AREA PERMUKIMAN</a:t>
            </a:r>
          </a:p>
          <a:p>
            <a:pPr>
              <a:defRPr sz="1800" b="1">
                <a:solidFill>
                  <a:srgbClr val="38BDF8"/>
                </a:solidFill>
                <a:latin typeface="Consolas"/>
              </a:defRPr>
            </a:pPr>
            <a:r>
              <a:t>8.619,7 ha</a:t>
            </a:r>
          </a:p>
          <a:p>
            <a:pPr>
              <a:defRPr sz="850">
                <a:solidFill>
                  <a:srgbClr val="F8FAFC"/>
                </a:solidFill>
                <a:latin typeface="Segoe UI"/>
              </a:defRPr>
            </a:pPr>
            <a:r>
              <a:t>Permukiman Kota &amp; Kab. Semarang</a:t>
            </a:r>
            <a:br/>
            <a:r>
              <a:t>di Dalam Batas DAS Garang</a:t>
            </a:r>
          </a:p>
        </p:txBody>
      </p:sp>
      <p:sp>
        <p:nvSpPr>
          <p:cNvPr id="10" name="Rounded Rectangle 9"/>
          <p:cNvSpPr/>
          <p:nvPr/>
        </p:nvSpPr>
        <p:spPr>
          <a:xfrm>
            <a:off x="3246120" y="1143000"/>
            <a:ext cx="2788920" cy="1207008"/>
          </a:xfrm>
          <a:prstGeom prst="roundRect">
            <a:avLst>
              <a:gd name="adj" fmla="val 5000"/>
            </a:avLst>
          </a:prstGeom>
          <a:solidFill>
            <a:srgbClr val="121C31"/>
          </a:solidFill>
          <a:ln w="15875">
            <a:solidFill>
              <a:srgbClr val="10B98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3374136" y="1216152"/>
            <a:ext cx="2532887" cy="1060704"/>
          </a:xfrm>
          <a:prstGeom prst="rect">
            <a:avLst/>
          </a:prstGeom>
          <a:noFill/>
        </p:spPr>
        <p:txBody>
          <a:bodyPr wrap="square">
            <a:spAutoFit/>
          </a:bodyPr>
          <a:lstStyle/>
          <a:p>
            <a:pPr>
              <a:defRPr sz="850" b="1">
                <a:solidFill>
                  <a:srgbClr val="94A3B8"/>
                </a:solidFill>
                <a:latin typeface="Segoe UI"/>
              </a:defRPr>
            </a:pPr>
            <a:r>
              <a:t>PERMUKIMAN RAWAN RENDAH</a:t>
            </a:r>
          </a:p>
          <a:p>
            <a:pPr>
              <a:defRPr sz="1800" b="1">
                <a:solidFill>
                  <a:srgbClr val="10B981"/>
                </a:solidFill>
                <a:latin typeface="Consolas"/>
              </a:defRPr>
            </a:pPr>
            <a:r>
              <a:t>2.693,6 ha</a:t>
            </a:r>
          </a:p>
          <a:p>
            <a:pPr>
              <a:defRPr sz="850">
                <a:solidFill>
                  <a:srgbClr val="F8FAFC"/>
                </a:solidFill>
                <a:latin typeface="Segoe UI"/>
              </a:defRPr>
            </a:pPr>
            <a:r>
              <a:t>31,2% dari Total Permukiman</a:t>
            </a:r>
            <a:br/>
            <a:r>
              <a:t>Zona Datar–Landai &amp; Luar Buffer</a:t>
            </a:r>
          </a:p>
        </p:txBody>
      </p:sp>
      <p:sp>
        <p:nvSpPr>
          <p:cNvPr id="12" name="Rounded Rectangle 11"/>
          <p:cNvSpPr/>
          <p:nvPr/>
        </p:nvSpPr>
        <p:spPr>
          <a:xfrm>
            <a:off x="6172200" y="1143000"/>
            <a:ext cx="2788920" cy="1207008"/>
          </a:xfrm>
          <a:prstGeom prst="roundRect">
            <a:avLst>
              <a:gd name="adj" fmla="val 5000"/>
            </a:avLst>
          </a:prstGeom>
          <a:solidFill>
            <a:srgbClr val="121C31"/>
          </a:solidFill>
          <a:ln w="15875">
            <a:solidFill>
              <a:srgbClr val="F59E0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6300216" y="1216152"/>
            <a:ext cx="2532887" cy="1060704"/>
          </a:xfrm>
          <a:prstGeom prst="rect">
            <a:avLst/>
          </a:prstGeom>
          <a:noFill/>
        </p:spPr>
        <p:txBody>
          <a:bodyPr wrap="square">
            <a:spAutoFit/>
          </a:bodyPr>
          <a:lstStyle/>
          <a:p>
            <a:pPr>
              <a:defRPr sz="850" b="1">
                <a:solidFill>
                  <a:srgbClr val="94A3B8"/>
                </a:solidFill>
                <a:latin typeface="Segoe UI"/>
              </a:defRPr>
            </a:pPr>
            <a:r>
              <a:t>PERMUKIMAN RAWAN SEDANG</a:t>
            </a:r>
          </a:p>
          <a:p>
            <a:pPr>
              <a:defRPr sz="1800" b="1">
                <a:solidFill>
                  <a:srgbClr val="F59E0B"/>
                </a:solidFill>
                <a:latin typeface="Consolas"/>
              </a:defRPr>
            </a:pPr>
            <a:r>
              <a:t>5.136,0 ha</a:t>
            </a:r>
          </a:p>
          <a:p>
            <a:pPr>
              <a:defRPr sz="850">
                <a:solidFill>
                  <a:srgbClr val="F8FAFC"/>
                </a:solidFill>
                <a:latin typeface="Segoe UI"/>
              </a:defRPr>
            </a:pPr>
            <a:r>
              <a:t>59,6% dari Total Permukiman</a:t>
            </a:r>
            <a:br/>
            <a:r>
              <a:t>Perlu Drainase &amp; Sumur Resapan</a:t>
            </a:r>
          </a:p>
        </p:txBody>
      </p:sp>
      <p:sp>
        <p:nvSpPr>
          <p:cNvPr id="14" name="Rounded Rectangle 13"/>
          <p:cNvSpPr/>
          <p:nvPr/>
        </p:nvSpPr>
        <p:spPr>
          <a:xfrm>
            <a:off x="9098280" y="1143000"/>
            <a:ext cx="2743200" cy="1207008"/>
          </a:xfrm>
          <a:prstGeom prst="roundRect">
            <a:avLst>
              <a:gd name="adj" fmla="val 5000"/>
            </a:avLst>
          </a:prstGeom>
          <a:solidFill>
            <a:srgbClr val="121C31"/>
          </a:solidFill>
          <a:ln w="15875">
            <a:solidFill>
              <a:srgbClr val="F43F5E"/>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9226296" y="1216152"/>
            <a:ext cx="2487168" cy="1060704"/>
          </a:xfrm>
          <a:prstGeom prst="rect">
            <a:avLst/>
          </a:prstGeom>
          <a:noFill/>
        </p:spPr>
        <p:txBody>
          <a:bodyPr wrap="square">
            <a:spAutoFit/>
          </a:bodyPr>
          <a:lstStyle/>
          <a:p>
            <a:pPr>
              <a:defRPr sz="850" b="1">
                <a:solidFill>
                  <a:srgbClr val="94A3B8"/>
                </a:solidFill>
                <a:latin typeface="Segoe UI"/>
              </a:defRPr>
            </a:pPr>
            <a:r>
              <a:t>PERMUKIMAN RAWAN TINGGI</a:t>
            </a:r>
          </a:p>
          <a:p>
            <a:pPr>
              <a:defRPr sz="1800" b="1">
                <a:solidFill>
                  <a:srgbClr val="F43F5E"/>
                </a:solidFill>
                <a:latin typeface="Consolas"/>
              </a:defRPr>
            </a:pPr>
            <a:r>
              <a:t>790,1 ha (9,2%)</a:t>
            </a:r>
          </a:p>
          <a:p>
            <a:pPr>
              <a:defRPr sz="850">
                <a:solidFill>
                  <a:srgbClr val="F8FAFC"/>
                </a:solidFill>
                <a:latin typeface="Segoe UI"/>
              </a:defRPr>
            </a:pPr>
            <a:r>
              <a:t>Kawasan Kritis Sempadan Sungai,</a:t>
            </a:r>
            <a:br/>
            <a:r>
              <a:t>Lereng Grumusol &amp; Hilir KBB!</a:t>
            </a:r>
          </a:p>
        </p:txBody>
      </p:sp>
      <p:graphicFrame>
        <p:nvGraphicFramePr>
          <p:cNvPr id="16" name="Table 15"/>
          <p:cNvGraphicFramePr>
            <a:graphicFrameLocks noGrp="1"/>
          </p:cNvGraphicFramePr>
          <p:nvPr/>
        </p:nvGraphicFramePr>
        <p:xfrm>
          <a:off x="320040" y="2487168"/>
          <a:ext cx="11521440" cy="3886200"/>
        </p:xfrm>
        <a:graphic>
          <a:graphicData uri="http://schemas.openxmlformats.org/drawingml/2006/table">
            <a:tbl>
              <a:tblPr firstRow="1" bandRow="1">
                <a:tableStyleId>{5C22544A-7EE6-4342-B048-85BDC9FD1C3A}</a:tableStyleId>
              </a:tblPr>
              <a:tblGrid>
                <a:gridCol w="2514600"/>
                <a:gridCol w="1143000"/>
                <a:gridCol w="1234440"/>
                <a:gridCol w="1234440"/>
                <a:gridCol w="1234440"/>
                <a:gridCol w="914400"/>
                <a:gridCol w="3246120"/>
              </a:tblGrid>
              <a:tr h="485775">
                <a:tc>
                  <a:txBody>
                    <a:bodyPr/>
                    <a:lstStyle/>
                    <a:p>
                      <a:pPr>
                        <a:defRPr sz="850" b="1">
                          <a:solidFill>
                            <a:srgbClr val="38BDF8"/>
                          </a:solidFill>
                          <a:latin typeface="Segoe UI"/>
                        </a:defRPr>
                      </a:pPr>
                      <a:r>
                        <a:t>Wilayah Kecamatan (Kota / Kab. Semarang)</a:t>
                      </a:r>
                    </a:p>
                  </a:txBody>
                  <a:tcPr anchor="ctr">
                    <a:solidFill>
                      <a:srgbClr val="1E293B"/>
                    </a:solidFill>
                  </a:tcPr>
                </a:tc>
                <a:tc>
                  <a:txBody>
                    <a:bodyPr/>
                    <a:lstStyle/>
                    <a:p>
                      <a:pPr>
                        <a:defRPr sz="850" b="1">
                          <a:solidFill>
                            <a:srgbClr val="38BDF8"/>
                          </a:solidFill>
                          <a:latin typeface="Segoe UI"/>
                        </a:defRPr>
                      </a:pPr>
                      <a:r>
                        <a:t>Total Permukiman</a:t>
                      </a:r>
                    </a:p>
                  </a:txBody>
                  <a:tcPr anchor="ctr">
                    <a:solidFill>
                      <a:srgbClr val="1E293B"/>
                    </a:solidFill>
                  </a:tcPr>
                </a:tc>
                <a:tc>
                  <a:txBody>
                    <a:bodyPr/>
                    <a:lstStyle/>
                    <a:p>
                      <a:pPr>
                        <a:defRPr sz="850" b="1">
                          <a:solidFill>
                            <a:srgbClr val="38BDF8"/>
                          </a:solidFill>
                          <a:latin typeface="Segoe UI"/>
                        </a:defRPr>
                      </a:pPr>
                      <a:r>
                        <a:t>Rawan Rendah (ha)</a:t>
                      </a:r>
                    </a:p>
                  </a:txBody>
                  <a:tcPr anchor="ctr">
                    <a:solidFill>
                      <a:srgbClr val="1E293B"/>
                    </a:solidFill>
                  </a:tcPr>
                </a:tc>
                <a:tc>
                  <a:txBody>
                    <a:bodyPr/>
                    <a:lstStyle/>
                    <a:p>
                      <a:pPr>
                        <a:defRPr sz="850" b="1">
                          <a:solidFill>
                            <a:srgbClr val="38BDF8"/>
                          </a:solidFill>
                          <a:latin typeface="Segoe UI"/>
                        </a:defRPr>
                      </a:pPr>
                      <a:r>
                        <a:t>Rawan Sedang (ha)</a:t>
                      </a:r>
                    </a:p>
                  </a:txBody>
                  <a:tcPr anchor="ctr">
                    <a:solidFill>
                      <a:srgbClr val="1E293B"/>
                    </a:solidFill>
                  </a:tcPr>
                </a:tc>
                <a:tc>
                  <a:txBody>
                    <a:bodyPr/>
                    <a:lstStyle/>
                    <a:p>
                      <a:pPr>
                        <a:defRPr sz="850" b="1">
                          <a:solidFill>
                            <a:srgbClr val="38BDF8"/>
                          </a:solidFill>
                          <a:latin typeface="Segoe UI"/>
                        </a:defRPr>
                      </a:pPr>
                      <a:r>
                        <a:t>Rawan Tinggi (ha)</a:t>
                      </a:r>
                    </a:p>
                  </a:txBody>
                  <a:tcPr anchor="ctr">
                    <a:solidFill>
                      <a:srgbClr val="1E293B"/>
                    </a:solidFill>
                  </a:tcPr>
                </a:tc>
                <a:tc>
                  <a:txBody>
                    <a:bodyPr/>
                    <a:lstStyle/>
                    <a:p>
                      <a:pPr>
                        <a:defRPr sz="850" b="1">
                          <a:solidFill>
                            <a:srgbClr val="38BDF8"/>
                          </a:solidFill>
                          <a:latin typeface="Segoe UI"/>
                        </a:defRPr>
                      </a:pPr>
                      <a:r>
                        <a:t>% Rawan Tinggi</a:t>
                      </a:r>
                    </a:p>
                  </a:txBody>
                  <a:tcPr anchor="ctr">
                    <a:solidFill>
                      <a:srgbClr val="1E293B"/>
                    </a:solidFill>
                  </a:tcPr>
                </a:tc>
                <a:tc>
                  <a:txBody>
                    <a:bodyPr/>
                    <a:lstStyle/>
                    <a:p>
                      <a:pPr>
                        <a:defRPr sz="850" b="1">
                          <a:solidFill>
                            <a:srgbClr val="38BDF8"/>
                          </a:solidFill>
                          <a:latin typeface="Segoe UI"/>
                        </a:defRPr>
                      </a:pPr>
                      <a:r>
                        <a:t>Identifikasi Dampak Utama Hasil Overlay pada Permukiman</a:t>
                      </a:r>
                    </a:p>
                  </a:txBody>
                  <a:tcPr anchor="ctr">
                    <a:solidFill>
                      <a:srgbClr val="1E293B"/>
                    </a:solidFill>
                  </a:tcPr>
                </a:tc>
              </a:tr>
              <a:tr h="485775">
                <a:tc>
                  <a:txBody>
                    <a:bodyPr/>
                    <a:lstStyle/>
                    <a:p>
                      <a:pPr>
                        <a:defRPr sz="850" b="1">
                          <a:solidFill>
                            <a:srgbClr val="F8FAFC"/>
                          </a:solidFill>
                          <a:latin typeface="Segoe UI"/>
                        </a:defRPr>
                      </a:pPr>
                      <a:r>
                        <a:t>1. Kec. Gunungpati (Sekaran / Kandri / Sadeng)</a:t>
                      </a:r>
                    </a:p>
                  </a:txBody>
                  <a:tcPr anchor="ctr">
                    <a:solidFill>
                      <a:srgbClr val="0F172A"/>
                    </a:solidFill>
                  </a:tcPr>
                </a:tc>
                <a:tc>
                  <a:txBody>
                    <a:bodyPr/>
                    <a:lstStyle/>
                    <a:p>
                      <a:pPr>
                        <a:defRPr sz="850" b="0">
                          <a:solidFill>
                            <a:srgbClr val="E2E8F0"/>
                          </a:solidFill>
                          <a:latin typeface="Segoe UI"/>
                        </a:defRPr>
                      </a:pPr>
                      <a:r>
                        <a:t>3.088,8 ha</a:t>
                      </a:r>
                    </a:p>
                  </a:txBody>
                  <a:tcPr anchor="ctr">
                    <a:solidFill>
                      <a:srgbClr val="0F172A"/>
                    </a:solidFill>
                  </a:tcPr>
                </a:tc>
                <a:tc>
                  <a:txBody>
                    <a:bodyPr/>
                    <a:lstStyle/>
                    <a:p>
                      <a:pPr>
                        <a:defRPr sz="850" b="0">
                          <a:solidFill>
                            <a:srgbClr val="E2E8F0"/>
                          </a:solidFill>
                          <a:latin typeface="Segoe UI"/>
                        </a:defRPr>
                      </a:pPr>
                      <a:r>
                        <a:t>395,1 ha</a:t>
                      </a:r>
                    </a:p>
                  </a:txBody>
                  <a:tcPr anchor="ctr">
                    <a:solidFill>
                      <a:srgbClr val="0F172A"/>
                    </a:solidFill>
                  </a:tcPr>
                </a:tc>
                <a:tc>
                  <a:txBody>
                    <a:bodyPr/>
                    <a:lstStyle/>
                    <a:p>
                      <a:pPr>
                        <a:defRPr sz="850" b="0">
                          <a:solidFill>
                            <a:srgbClr val="E2E8F0"/>
                          </a:solidFill>
                          <a:latin typeface="Segoe UI"/>
                        </a:defRPr>
                      </a:pPr>
                      <a:r>
                        <a:t>2.226,8 ha</a:t>
                      </a:r>
                    </a:p>
                  </a:txBody>
                  <a:tcPr anchor="ctr">
                    <a:solidFill>
                      <a:srgbClr val="0F172A"/>
                    </a:solidFill>
                  </a:tcPr>
                </a:tc>
                <a:tc>
                  <a:txBody>
                    <a:bodyPr/>
                    <a:lstStyle/>
                    <a:p>
                      <a:pPr>
                        <a:defRPr sz="850" b="0">
                          <a:solidFill>
                            <a:srgbClr val="E2E8F0"/>
                          </a:solidFill>
                          <a:latin typeface="Segoe UI"/>
                        </a:defRPr>
                      </a:pPr>
                      <a:r>
                        <a:t>466,9 ha</a:t>
                      </a:r>
                    </a:p>
                  </a:txBody>
                  <a:tcPr anchor="ctr">
                    <a:solidFill>
                      <a:srgbClr val="0F172A"/>
                    </a:solidFill>
                  </a:tcPr>
                </a:tc>
                <a:tc>
                  <a:txBody>
                    <a:bodyPr/>
                    <a:lstStyle/>
                    <a:p>
                      <a:pPr>
                        <a:defRPr sz="850" b="0">
                          <a:solidFill>
                            <a:srgbClr val="E2E8F0"/>
                          </a:solidFill>
                          <a:latin typeface="Segoe UI"/>
                        </a:defRPr>
                      </a:pPr>
                      <a:r>
                        <a:t>15,1%</a:t>
                      </a:r>
                    </a:p>
                  </a:txBody>
                  <a:tcPr anchor="ctr">
                    <a:solidFill>
                      <a:srgbClr val="0F172A"/>
                    </a:solidFill>
                  </a:tcPr>
                </a:tc>
                <a:tc>
                  <a:txBody>
                    <a:bodyPr/>
                    <a:lstStyle/>
                    <a:p>
                      <a:pPr>
                        <a:defRPr sz="850" b="0">
                          <a:solidFill>
                            <a:srgbClr val="E2E8F0"/>
                          </a:solidFill>
                          <a:latin typeface="Segoe UI"/>
                        </a:defRPr>
                      </a:pPr>
                      <a:r>
                        <a:t>Erosi parit Grumusol, longsor tebing S. Kreo/Kripik &amp; sedimen DTA Waduk</a:t>
                      </a:r>
                    </a:p>
                  </a:txBody>
                  <a:tcPr anchor="ctr">
                    <a:solidFill>
                      <a:srgbClr val="0F172A"/>
                    </a:solidFill>
                  </a:tcPr>
                </a:tc>
              </a:tr>
              <a:tr h="485775">
                <a:tc>
                  <a:txBody>
                    <a:bodyPr/>
                    <a:lstStyle/>
                    <a:p>
                      <a:pPr>
                        <a:defRPr sz="850" b="1">
                          <a:solidFill>
                            <a:srgbClr val="F8FAFC"/>
                          </a:solidFill>
                          <a:latin typeface="Segoe UI"/>
                        </a:defRPr>
                      </a:pPr>
                      <a:r>
                        <a:t>2. Kec. Semarang Barat &amp; Utara (Simongan – KBB)</a:t>
                      </a:r>
                    </a:p>
                  </a:txBody>
                  <a:tcPr anchor="ctr">
                    <a:solidFill>
                      <a:srgbClr val="162138"/>
                    </a:solidFill>
                  </a:tcPr>
                </a:tc>
                <a:tc>
                  <a:txBody>
                    <a:bodyPr/>
                    <a:lstStyle/>
                    <a:p>
                      <a:pPr>
                        <a:defRPr sz="850" b="0">
                          <a:solidFill>
                            <a:srgbClr val="E2E8F0"/>
                          </a:solidFill>
                          <a:latin typeface="Segoe UI"/>
                        </a:defRPr>
                      </a:pPr>
                      <a:r>
                        <a:t>790,2 ha</a:t>
                      </a:r>
                    </a:p>
                  </a:txBody>
                  <a:tcPr anchor="ctr">
                    <a:solidFill>
                      <a:srgbClr val="162138"/>
                    </a:solidFill>
                  </a:tcPr>
                </a:tc>
                <a:tc>
                  <a:txBody>
                    <a:bodyPr/>
                    <a:lstStyle/>
                    <a:p>
                      <a:pPr>
                        <a:defRPr sz="850" b="0">
                          <a:solidFill>
                            <a:srgbClr val="E2E8F0"/>
                          </a:solidFill>
                          <a:latin typeface="Segoe UI"/>
                        </a:defRPr>
                      </a:pPr>
                      <a:r>
                        <a:t>502,8 ha</a:t>
                      </a:r>
                    </a:p>
                  </a:txBody>
                  <a:tcPr anchor="ctr">
                    <a:solidFill>
                      <a:srgbClr val="162138"/>
                    </a:solidFill>
                  </a:tcPr>
                </a:tc>
                <a:tc>
                  <a:txBody>
                    <a:bodyPr/>
                    <a:lstStyle/>
                    <a:p>
                      <a:pPr>
                        <a:defRPr sz="850" b="0">
                          <a:solidFill>
                            <a:srgbClr val="E2E8F0"/>
                          </a:solidFill>
                          <a:latin typeface="Segoe UI"/>
                        </a:defRPr>
                      </a:pPr>
                      <a:r>
                        <a:t>143,7 ha</a:t>
                      </a:r>
                    </a:p>
                  </a:txBody>
                  <a:tcPr anchor="ctr">
                    <a:solidFill>
                      <a:srgbClr val="162138"/>
                    </a:solidFill>
                  </a:tcPr>
                </a:tc>
                <a:tc>
                  <a:txBody>
                    <a:bodyPr/>
                    <a:lstStyle/>
                    <a:p>
                      <a:pPr>
                        <a:defRPr sz="850" b="0">
                          <a:solidFill>
                            <a:srgbClr val="E2E8F0"/>
                          </a:solidFill>
                          <a:latin typeface="Segoe UI"/>
                        </a:defRPr>
                      </a:pPr>
                      <a:r>
                        <a:t>143,7 ha</a:t>
                      </a:r>
                    </a:p>
                  </a:txBody>
                  <a:tcPr anchor="ctr">
                    <a:solidFill>
                      <a:srgbClr val="162138"/>
                    </a:solidFill>
                  </a:tcPr>
                </a:tc>
                <a:tc>
                  <a:txBody>
                    <a:bodyPr/>
                    <a:lstStyle/>
                    <a:p>
                      <a:pPr>
                        <a:defRPr sz="850" b="0">
                          <a:solidFill>
                            <a:srgbClr val="E2E8F0"/>
                          </a:solidFill>
                          <a:latin typeface="Segoe UI"/>
                        </a:defRPr>
                      </a:pPr>
                      <a:r>
                        <a:t>18,2%</a:t>
                      </a:r>
                    </a:p>
                  </a:txBody>
                  <a:tcPr anchor="ctr">
                    <a:solidFill>
                      <a:srgbClr val="162138"/>
                    </a:solidFill>
                  </a:tcPr>
                </a:tc>
                <a:tc>
                  <a:txBody>
                    <a:bodyPr/>
                    <a:lstStyle/>
                    <a:p>
                      <a:pPr>
                        <a:defRPr sz="850" b="0">
                          <a:solidFill>
                            <a:srgbClr val="E2E8F0"/>
                          </a:solidFill>
                          <a:latin typeface="Segoe UI"/>
                        </a:defRPr>
                      </a:pPr>
                      <a:r>
                        <a:t>Aggradasi dasar KBB (+25,9 cm/thn) &amp; risiko luapan banjir kota bawah</a:t>
                      </a:r>
                    </a:p>
                  </a:txBody>
                  <a:tcPr anchor="ctr">
                    <a:solidFill>
                      <a:srgbClr val="162138"/>
                    </a:solidFill>
                  </a:tcPr>
                </a:tc>
              </a:tr>
              <a:tr h="485775">
                <a:tc>
                  <a:txBody>
                    <a:bodyPr/>
                    <a:lstStyle/>
                    <a:p>
                      <a:pPr>
                        <a:defRPr sz="850" b="1">
                          <a:solidFill>
                            <a:srgbClr val="F8FAFC"/>
                          </a:solidFill>
                          <a:latin typeface="Segoe UI"/>
                        </a:defRPr>
                      </a:pPr>
                      <a:r>
                        <a:t>3. Kec. Mijen &amp; Boja (BSB / Pesantren)</a:t>
                      </a:r>
                    </a:p>
                  </a:txBody>
                  <a:tcPr anchor="ctr">
                    <a:solidFill>
                      <a:srgbClr val="0F172A"/>
                    </a:solidFill>
                  </a:tcPr>
                </a:tc>
                <a:tc>
                  <a:txBody>
                    <a:bodyPr/>
                    <a:lstStyle/>
                    <a:p>
                      <a:pPr>
                        <a:defRPr sz="850" b="0">
                          <a:solidFill>
                            <a:srgbClr val="E2E8F0"/>
                          </a:solidFill>
                          <a:latin typeface="Segoe UI"/>
                        </a:defRPr>
                      </a:pPr>
                      <a:r>
                        <a:t>1.795,7 ha</a:t>
                      </a:r>
                    </a:p>
                  </a:txBody>
                  <a:tcPr anchor="ctr">
                    <a:solidFill>
                      <a:srgbClr val="0F172A"/>
                    </a:solidFill>
                  </a:tcPr>
                </a:tc>
                <a:tc>
                  <a:txBody>
                    <a:bodyPr/>
                    <a:lstStyle/>
                    <a:p>
                      <a:pPr>
                        <a:defRPr sz="850" b="0">
                          <a:solidFill>
                            <a:srgbClr val="E2E8F0"/>
                          </a:solidFill>
                          <a:latin typeface="Segoe UI"/>
                        </a:defRPr>
                      </a:pPr>
                      <a:r>
                        <a:t>71,8 ha</a:t>
                      </a:r>
                    </a:p>
                  </a:txBody>
                  <a:tcPr anchor="ctr">
                    <a:solidFill>
                      <a:srgbClr val="0F172A"/>
                    </a:solidFill>
                  </a:tcPr>
                </a:tc>
                <a:tc>
                  <a:txBody>
                    <a:bodyPr/>
                    <a:lstStyle/>
                    <a:p>
                      <a:pPr>
                        <a:defRPr sz="850" b="0">
                          <a:solidFill>
                            <a:srgbClr val="E2E8F0"/>
                          </a:solidFill>
                          <a:latin typeface="Segoe UI"/>
                        </a:defRPr>
                      </a:pPr>
                      <a:r>
                        <a:t>1.652,1 ha</a:t>
                      </a:r>
                    </a:p>
                  </a:txBody>
                  <a:tcPr anchor="ctr">
                    <a:solidFill>
                      <a:srgbClr val="0F172A"/>
                    </a:solidFill>
                  </a:tcPr>
                </a:tc>
                <a:tc>
                  <a:txBody>
                    <a:bodyPr/>
                    <a:lstStyle/>
                    <a:p>
                      <a:pPr>
                        <a:defRPr sz="850" b="0">
                          <a:solidFill>
                            <a:srgbClr val="E2E8F0"/>
                          </a:solidFill>
                          <a:latin typeface="Segoe UI"/>
                        </a:defRPr>
                      </a:pPr>
                      <a:r>
                        <a:t>71,8 ha</a:t>
                      </a:r>
                    </a:p>
                  </a:txBody>
                  <a:tcPr anchor="ctr">
                    <a:solidFill>
                      <a:srgbClr val="0F172A"/>
                    </a:solidFill>
                  </a:tcPr>
                </a:tc>
                <a:tc>
                  <a:txBody>
                    <a:bodyPr/>
                    <a:lstStyle/>
                    <a:p>
                      <a:pPr>
                        <a:defRPr sz="850" b="0">
                          <a:solidFill>
                            <a:srgbClr val="E2E8F0"/>
                          </a:solidFill>
                          <a:latin typeface="Segoe UI"/>
                        </a:defRPr>
                      </a:pPr>
                      <a:r>
                        <a:t>4,0%</a:t>
                      </a:r>
                    </a:p>
                  </a:txBody>
                  <a:tcPr anchor="ctr">
                    <a:solidFill>
                      <a:srgbClr val="0F172A"/>
                    </a:solidFill>
                  </a:tcPr>
                </a:tc>
                <a:tc>
                  <a:txBody>
                    <a:bodyPr/>
                    <a:lstStyle/>
                    <a:p>
                      <a:pPr>
                        <a:defRPr sz="850" b="0">
                          <a:solidFill>
                            <a:srgbClr val="E2E8F0"/>
                          </a:solidFill>
                          <a:latin typeface="Segoe UI"/>
                        </a:defRPr>
                      </a:pPr>
                      <a:r>
                        <a:t>Limpasan permukaan bukaan perumahan baru &amp; erosi alur hulu S. Kreo</a:t>
                      </a:r>
                    </a:p>
                  </a:txBody>
                  <a:tcPr anchor="ctr">
                    <a:solidFill>
                      <a:srgbClr val="0F172A"/>
                    </a:solidFill>
                  </a:tcPr>
                </a:tc>
              </a:tr>
              <a:tr h="485775">
                <a:tc>
                  <a:txBody>
                    <a:bodyPr/>
                    <a:lstStyle/>
                    <a:p>
                      <a:pPr>
                        <a:defRPr sz="850" b="1">
                          <a:solidFill>
                            <a:srgbClr val="F8FAFC"/>
                          </a:solidFill>
                          <a:latin typeface="Segoe UI"/>
                        </a:defRPr>
                      </a:pPr>
                      <a:r>
                        <a:t>4. Kec. Banyumanik (Srondol / Pudakpayung)</a:t>
                      </a:r>
                    </a:p>
                  </a:txBody>
                  <a:tcPr anchor="ctr">
                    <a:solidFill>
                      <a:srgbClr val="162138"/>
                    </a:solidFill>
                  </a:tcPr>
                </a:tc>
                <a:tc>
                  <a:txBody>
                    <a:bodyPr/>
                    <a:lstStyle/>
                    <a:p>
                      <a:pPr>
                        <a:defRPr sz="850" b="0">
                          <a:solidFill>
                            <a:srgbClr val="E2E8F0"/>
                          </a:solidFill>
                          <a:latin typeface="Segoe UI"/>
                        </a:defRPr>
                      </a:pPr>
                      <a:r>
                        <a:t>1.472,5 ha</a:t>
                      </a:r>
                    </a:p>
                  </a:txBody>
                  <a:tcPr anchor="ctr">
                    <a:solidFill>
                      <a:srgbClr val="162138"/>
                    </a:solidFill>
                  </a:tcPr>
                </a:tc>
                <a:tc>
                  <a:txBody>
                    <a:bodyPr/>
                    <a:lstStyle/>
                    <a:p>
                      <a:pPr>
                        <a:defRPr sz="850" b="0">
                          <a:solidFill>
                            <a:srgbClr val="E2E8F0"/>
                          </a:solidFill>
                          <a:latin typeface="Segoe UI"/>
                        </a:defRPr>
                      </a:pPr>
                      <a:r>
                        <a:t>790,1 ha</a:t>
                      </a:r>
                    </a:p>
                  </a:txBody>
                  <a:tcPr anchor="ctr">
                    <a:solidFill>
                      <a:srgbClr val="162138"/>
                    </a:solidFill>
                  </a:tcPr>
                </a:tc>
                <a:tc>
                  <a:txBody>
                    <a:bodyPr/>
                    <a:lstStyle/>
                    <a:p>
                      <a:pPr>
                        <a:defRPr sz="850" b="0">
                          <a:solidFill>
                            <a:srgbClr val="E2E8F0"/>
                          </a:solidFill>
                          <a:latin typeface="Segoe UI"/>
                        </a:defRPr>
                      </a:pPr>
                      <a:r>
                        <a:t>610,6 ha</a:t>
                      </a:r>
                    </a:p>
                  </a:txBody>
                  <a:tcPr anchor="ctr">
                    <a:solidFill>
                      <a:srgbClr val="162138"/>
                    </a:solidFill>
                  </a:tcPr>
                </a:tc>
                <a:tc>
                  <a:txBody>
                    <a:bodyPr/>
                    <a:lstStyle/>
                    <a:p>
                      <a:pPr>
                        <a:defRPr sz="850" b="0">
                          <a:solidFill>
                            <a:srgbClr val="E2E8F0"/>
                          </a:solidFill>
                          <a:latin typeface="Segoe UI"/>
                        </a:defRPr>
                      </a:pPr>
                      <a:r>
                        <a:t>71,8 ha</a:t>
                      </a:r>
                    </a:p>
                  </a:txBody>
                  <a:tcPr anchor="ctr">
                    <a:solidFill>
                      <a:srgbClr val="162138"/>
                    </a:solidFill>
                  </a:tcPr>
                </a:tc>
                <a:tc>
                  <a:txBody>
                    <a:bodyPr/>
                    <a:lstStyle/>
                    <a:p>
                      <a:pPr>
                        <a:defRPr sz="850" b="0">
                          <a:solidFill>
                            <a:srgbClr val="E2E8F0"/>
                          </a:solidFill>
                          <a:latin typeface="Segoe UI"/>
                        </a:defRPr>
                      </a:pPr>
                      <a:r>
                        <a:t>4,9%</a:t>
                      </a:r>
                    </a:p>
                  </a:txBody>
                  <a:tcPr anchor="ctr">
                    <a:solidFill>
                      <a:srgbClr val="162138"/>
                    </a:solidFill>
                  </a:tcPr>
                </a:tc>
                <a:tc>
                  <a:txBody>
                    <a:bodyPr/>
                    <a:lstStyle/>
                    <a:p>
                      <a:pPr>
                        <a:defRPr sz="850" b="0">
                          <a:solidFill>
                            <a:srgbClr val="E2E8F0"/>
                          </a:solidFill>
                          <a:latin typeface="Segoe UI"/>
                        </a:defRPr>
                      </a:pPr>
                      <a:r>
                        <a:t>Gerusan tebing Kali Garang &amp; genangan lokal kawasan terbangun padat</a:t>
                      </a:r>
                    </a:p>
                  </a:txBody>
                  <a:tcPr anchor="ctr">
                    <a:solidFill>
                      <a:srgbClr val="162138"/>
                    </a:solidFill>
                  </a:tcPr>
                </a:tc>
              </a:tr>
              <a:tr h="485775">
                <a:tc>
                  <a:txBody>
                    <a:bodyPr/>
                    <a:lstStyle/>
                    <a:p>
                      <a:pPr>
                        <a:defRPr sz="850" b="1">
                          <a:solidFill>
                            <a:srgbClr val="F8FAFC"/>
                          </a:solidFill>
                          <a:latin typeface="Segoe UI"/>
                        </a:defRPr>
                      </a:pPr>
                      <a:r>
                        <a:t>5. Kec. Gajahmungkur &amp; Sampangan</a:t>
                      </a:r>
                    </a:p>
                  </a:txBody>
                  <a:tcPr anchor="ctr">
                    <a:solidFill>
                      <a:srgbClr val="0F172A"/>
                    </a:solidFill>
                  </a:tcPr>
                </a:tc>
                <a:tc>
                  <a:txBody>
                    <a:bodyPr/>
                    <a:lstStyle/>
                    <a:p>
                      <a:pPr>
                        <a:defRPr sz="850" b="0">
                          <a:solidFill>
                            <a:srgbClr val="E2E8F0"/>
                          </a:solidFill>
                          <a:latin typeface="Segoe UI"/>
                        </a:defRPr>
                      </a:pPr>
                      <a:r>
                        <a:t>430,9 ha</a:t>
                      </a:r>
                    </a:p>
                  </a:txBody>
                  <a:tcPr anchor="ctr">
                    <a:solidFill>
                      <a:srgbClr val="0F172A"/>
                    </a:solidFill>
                  </a:tcPr>
                </a:tc>
                <a:tc>
                  <a:txBody>
                    <a:bodyPr/>
                    <a:lstStyle/>
                    <a:p>
                      <a:pPr>
                        <a:defRPr sz="850" b="0">
                          <a:solidFill>
                            <a:srgbClr val="E2E8F0"/>
                          </a:solidFill>
                          <a:latin typeface="Segoe UI"/>
                        </a:defRPr>
                      </a:pPr>
                      <a:r>
                        <a:t>287,3 ha</a:t>
                      </a:r>
                    </a:p>
                  </a:txBody>
                  <a:tcPr anchor="ctr">
                    <a:solidFill>
                      <a:srgbClr val="0F172A"/>
                    </a:solidFill>
                  </a:tcPr>
                </a:tc>
                <a:tc>
                  <a:txBody>
                    <a:bodyPr/>
                    <a:lstStyle/>
                    <a:p>
                      <a:pPr>
                        <a:defRPr sz="850" b="0">
                          <a:solidFill>
                            <a:srgbClr val="E2E8F0"/>
                          </a:solidFill>
                          <a:latin typeface="Segoe UI"/>
                        </a:defRPr>
                      </a:pPr>
                      <a:r>
                        <a:t>107,7 ha</a:t>
                      </a:r>
                    </a:p>
                  </a:txBody>
                  <a:tcPr anchor="ctr">
                    <a:solidFill>
                      <a:srgbClr val="0F172A"/>
                    </a:solidFill>
                  </a:tcPr>
                </a:tc>
                <a:tc>
                  <a:txBody>
                    <a:bodyPr/>
                    <a:lstStyle/>
                    <a:p>
                      <a:pPr>
                        <a:defRPr sz="850" b="0">
                          <a:solidFill>
                            <a:srgbClr val="E2E8F0"/>
                          </a:solidFill>
                          <a:latin typeface="Segoe UI"/>
                        </a:defRPr>
                      </a:pPr>
                      <a:r>
                        <a:t>35,9 ha</a:t>
                      </a:r>
                    </a:p>
                  </a:txBody>
                  <a:tcPr anchor="ctr">
                    <a:solidFill>
                      <a:srgbClr val="0F172A"/>
                    </a:solidFill>
                  </a:tcPr>
                </a:tc>
                <a:tc>
                  <a:txBody>
                    <a:bodyPr/>
                    <a:lstStyle/>
                    <a:p>
                      <a:pPr>
                        <a:defRPr sz="850" b="0">
                          <a:solidFill>
                            <a:srgbClr val="E2E8F0"/>
                          </a:solidFill>
                          <a:latin typeface="Segoe UI"/>
                        </a:defRPr>
                      </a:pPr>
                      <a:r>
                        <a:t>8,3%</a:t>
                      </a:r>
                    </a:p>
                  </a:txBody>
                  <a:tcPr anchor="ctr">
                    <a:solidFill>
                      <a:srgbClr val="0F172A"/>
                    </a:solidFill>
                  </a:tcPr>
                </a:tc>
                <a:tc>
                  <a:txBody>
                    <a:bodyPr/>
                    <a:lstStyle/>
                    <a:p>
                      <a:pPr>
                        <a:defRPr sz="850" b="0">
                          <a:solidFill>
                            <a:srgbClr val="E2E8F0"/>
                          </a:solidFill>
                          <a:latin typeface="Segoe UI"/>
                        </a:defRPr>
                      </a:pPr>
                      <a:r>
                        <a:t>Luapan debit banjir di titik pertemuan 3 sungai (Garang–Kreo–Kripik)</a:t>
                      </a:r>
                    </a:p>
                  </a:txBody>
                  <a:tcPr anchor="ctr">
                    <a:solidFill>
                      <a:srgbClr val="0F172A"/>
                    </a:solidFill>
                  </a:tcPr>
                </a:tc>
              </a:tr>
              <a:tr h="485775">
                <a:tc>
                  <a:txBody>
                    <a:bodyPr/>
                    <a:lstStyle/>
                    <a:p>
                      <a:pPr>
                        <a:defRPr sz="850" b="1">
                          <a:solidFill>
                            <a:srgbClr val="F8FAFC"/>
                          </a:solidFill>
                          <a:latin typeface="Segoe UI"/>
                        </a:defRPr>
                      </a:pPr>
                      <a:r>
                        <a:t>6. Kec. Ungaran Barat (Kab. Semarang – Hulu)</a:t>
                      </a:r>
                    </a:p>
                  </a:txBody>
                  <a:tcPr anchor="ctr">
                    <a:solidFill>
                      <a:srgbClr val="162138"/>
                    </a:solidFill>
                  </a:tcPr>
                </a:tc>
                <a:tc>
                  <a:txBody>
                    <a:bodyPr/>
                    <a:lstStyle/>
                    <a:p>
                      <a:pPr>
                        <a:defRPr sz="850" b="0">
                          <a:solidFill>
                            <a:srgbClr val="E2E8F0"/>
                          </a:solidFill>
                          <a:latin typeface="Segoe UI"/>
                        </a:defRPr>
                      </a:pPr>
                      <a:r>
                        <a:t>1.041,6 ha</a:t>
                      </a:r>
                    </a:p>
                  </a:txBody>
                  <a:tcPr anchor="ctr">
                    <a:solidFill>
                      <a:srgbClr val="162138"/>
                    </a:solidFill>
                  </a:tcPr>
                </a:tc>
                <a:tc>
                  <a:txBody>
                    <a:bodyPr/>
                    <a:lstStyle/>
                    <a:p>
                      <a:pPr>
                        <a:defRPr sz="850" b="0">
                          <a:solidFill>
                            <a:srgbClr val="E2E8F0"/>
                          </a:solidFill>
                          <a:latin typeface="Segoe UI"/>
                        </a:defRPr>
                      </a:pPr>
                      <a:r>
                        <a:t>646,5 ha</a:t>
                      </a:r>
                    </a:p>
                  </a:txBody>
                  <a:tcPr anchor="ctr">
                    <a:solidFill>
                      <a:srgbClr val="162138"/>
                    </a:solidFill>
                  </a:tcPr>
                </a:tc>
                <a:tc>
                  <a:txBody>
                    <a:bodyPr/>
                    <a:lstStyle/>
                    <a:p>
                      <a:pPr>
                        <a:defRPr sz="850" b="0">
                          <a:solidFill>
                            <a:srgbClr val="E2E8F0"/>
                          </a:solidFill>
                          <a:latin typeface="Segoe UI"/>
                        </a:defRPr>
                      </a:pPr>
                      <a:r>
                        <a:t>395,1 ha</a:t>
                      </a:r>
                    </a:p>
                  </a:txBody>
                  <a:tcPr anchor="ctr">
                    <a:solidFill>
                      <a:srgbClr val="162138"/>
                    </a:solidFill>
                  </a:tcPr>
                </a:tc>
                <a:tc>
                  <a:txBody>
                    <a:bodyPr/>
                    <a:lstStyle/>
                    <a:p>
                      <a:pPr>
                        <a:defRPr sz="850" b="0">
                          <a:solidFill>
                            <a:srgbClr val="E2E8F0"/>
                          </a:solidFill>
                          <a:latin typeface="Segoe UI"/>
                        </a:defRPr>
                      </a:pPr>
                      <a:r>
                        <a:t>0,0 ha</a:t>
                      </a:r>
                    </a:p>
                  </a:txBody>
                  <a:tcPr anchor="ctr">
                    <a:solidFill>
                      <a:srgbClr val="162138"/>
                    </a:solidFill>
                  </a:tcPr>
                </a:tc>
                <a:tc>
                  <a:txBody>
                    <a:bodyPr/>
                    <a:lstStyle/>
                    <a:p>
                      <a:pPr>
                        <a:defRPr sz="850" b="0">
                          <a:solidFill>
                            <a:srgbClr val="E2E8F0"/>
                          </a:solidFill>
                          <a:latin typeface="Segoe UI"/>
                        </a:defRPr>
                      </a:pPr>
                      <a:r>
                        <a:t>0,0%</a:t>
                      </a:r>
                    </a:p>
                  </a:txBody>
                  <a:tcPr anchor="ctr">
                    <a:solidFill>
                      <a:srgbClr val="162138"/>
                    </a:solidFill>
                  </a:tcPr>
                </a:tc>
                <a:tc>
                  <a:txBody>
                    <a:bodyPr/>
                    <a:lstStyle/>
                    <a:p>
                      <a:pPr>
                        <a:defRPr sz="850" b="0">
                          <a:solidFill>
                            <a:srgbClr val="E2E8F0"/>
                          </a:solidFill>
                          <a:latin typeface="Segoe UI"/>
                        </a:defRPr>
                      </a:pPr>
                      <a:r>
                        <a:t>Erosi lembar lahan pertanian tepi permukiman desa lereng G. Ungaran</a:t>
                      </a:r>
                    </a:p>
                  </a:txBody>
                  <a:tcPr anchor="ctr">
                    <a:solidFill>
                      <a:srgbClr val="162138"/>
                    </a:solidFill>
                  </a:tcPr>
                </a:tc>
              </a:tr>
              <a:tr h="485775">
                <a:tc>
                  <a:txBody>
                    <a:bodyPr/>
                    <a:lstStyle/>
                    <a:p>
                      <a:pPr>
                        <a:defRPr sz="850" b="1">
                          <a:solidFill>
                            <a:srgbClr val="F8FAFC"/>
                          </a:solidFill>
                          <a:latin typeface="Segoe UI"/>
                        </a:defRPr>
                      </a:pPr>
                      <a:r>
                        <a:t>TOTAL PERMUKIMAN TERDAMPAK (DAS GARANG)</a:t>
                      </a:r>
                    </a:p>
                  </a:txBody>
                  <a:tcPr anchor="ctr">
                    <a:solidFill>
                      <a:srgbClr val="0E3048"/>
                    </a:solidFill>
                  </a:tcPr>
                </a:tc>
                <a:tc>
                  <a:txBody>
                    <a:bodyPr/>
                    <a:lstStyle/>
                    <a:p>
                      <a:pPr>
                        <a:defRPr sz="850" b="1">
                          <a:solidFill>
                            <a:srgbClr val="E2E8F0"/>
                          </a:solidFill>
                          <a:latin typeface="Segoe UI"/>
                        </a:defRPr>
                      </a:pPr>
                      <a:r>
                        <a:t>8.619,7 ha</a:t>
                      </a:r>
                    </a:p>
                  </a:txBody>
                  <a:tcPr anchor="ctr">
                    <a:solidFill>
                      <a:srgbClr val="0E3048"/>
                    </a:solidFill>
                  </a:tcPr>
                </a:tc>
                <a:tc>
                  <a:txBody>
                    <a:bodyPr/>
                    <a:lstStyle/>
                    <a:p>
                      <a:pPr>
                        <a:defRPr sz="850" b="1">
                          <a:solidFill>
                            <a:srgbClr val="E2E8F0"/>
                          </a:solidFill>
                          <a:latin typeface="Segoe UI"/>
                        </a:defRPr>
                      </a:pPr>
                      <a:r>
                        <a:t>2.693,6 ha (31,2%)</a:t>
                      </a:r>
                    </a:p>
                  </a:txBody>
                  <a:tcPr anchor="ctr">
                    <a:solidFill>
                      <a:srgbClr val="0E3048"/>
                    </a:solidFill>
                  </a:tcPr>
                </a:tc>
                <a:tc>
                  <a:txBody>
                    <a:bodyPr/>
                    <a:lstStyle/>
                    <a:p>
                      <a:pPr>
                        <a:defRPr sz="850" b="1">
                          <a:solidFill>
                            <a:srgbClr val="E2E8F0"/>
                          </a:solidFill>
                          <a:latin typeface="Segoe UI"/>
                        </a:defRPr>
                      </a:pPr>
                      <a:r>
                        <a:t>5.136,0 ha (59,6%)</a:t>
                      </a:r>
                    </a:p>
                  </a:txBody>
                  <a:tcPr anchor="ctr">
                    <a:solidFill>
                      <a:srgbClr val="0E3048"/>
                    </a:solidFill>
                  </a:tcPr>
                </a:tc>
                <a:tc>
                  <a:txBody>
                    <a:bodyPr/>
                    <a:lstStyle/>
                    <a:p>
                      <a:pPr>
                        <a:defRPr sz="850" b="1">
                          <a:solidFill>
                            <a:srgbClr val="E2E8F0"/>
                          </a:solidFill>
                          <a:latin typeface="Segoe UI"/>
                        </a:defRPr>
                      </a:pPr>
                      <a:r>
                        <a:t>790,1 ha (9,2%)</a:t>
                      </a:r>
                    </a:p>
                  </a:txBody>
                  <a:tcPr anchor="ctr">
                    <a:solidFill>
                      <a:srgbClr val="0E3048"/>
                    </a:solidFill>
                  </a:tcPr>
                </a:tc>
                <a:tc>
                  <a:txBody>
                    <a:bodyPr/>
                    <a:lstStyle/>
                    <a:p>
                      <a:pPr>
                        <a:defRPr sz="850" b="1">
                          <a:solidFill>
                            <a:srgbClr val="E2E8F0"/>
                          </a:solidFill>
                          <a:latin typeface="Segoe UI"/>
                        </a:defRPr>
                      </a:pPr>
                      <a:r>
                        <a:t>9,2%</a:t>
                      </a:r>
                    </a:p>
                  </a:txBody>
                  <a:tcPr anchor="ctr">
                    <a:solidFill>
                      <a:srgbClr val="0E3048"/>
                    </a:solidFill>
                  </a:tcPr>
                </a:tc>
                <a:tc>
                  <a:txBody>
                    <a:bodyPr/>
                    <a:lstStyle/>
                    <a:p>
                      <a:pPr>
                        <a:defRPr sz="850" b="1">
                          <a:solidFill>
                            <a:srgbClr val="E2E8F0"/>
                          </a:solidFill>
                          <a:latin typeface="Segoe UI"/>
                        </a:defRPr>
                      </a:pPr>
                      <a:r>
                        <a:t>Prioritas Mitigasi Talud Sempadan, Sabo Dam Kripik &amp; Dredging KBB</a:t>
                      </a:r>
                    </a:p>
                  </a:txBody>
                  <a:tcPr anchor="ctr">
                    <a:solidFill>
                      <a:srgbClr val="0E3048"/>
                    </a:solidFill>
                  </a:tcPr>
                </a:tc>
              </a:tr>
            </a:tbl>
          </a:graphicData>
        </a:graphic>
      </p:graphicFrame>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0B1120"/>
        </a:solidFill>
        <a:effectLst/>
      </p:bgPr>
    </p:bg>
    <p:spTree>
      <p:nvGrpSpPr>
        <p:cNvPr id="1" name=""/>
        <p:cNvGrpSpPr/>
        <p:nvPr/>
      </p:nvGrpSpPr>
      <p:grpSpPr/>
      <p:sp>
        <p:nvSpPr>
          <p:cNvPr id="2" name="Rectangle 1"/>
          <p:cNvSpPr/>
          <p:nvPr/>
        </p:nvSpPr>
        <p:spPr>
          <a:xfrm>
            <a:off x="0" y="0"/>
            <a:ext cx="12191695" cy="1024128"/>
          </a:xfrm>
          <a:prstGeom prst="rect">
            <a:avLst/>
          </a:prstGeom>
          <a:solidFill>
            <a:srgbClr val="0F172A"/>
          </a:solidFill>
          <a:ln w="12700">
            <a:solidFill>
              <a:srgbClr val="2D4162"/>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09728" cy="1024128"/>
          </a:xfrm>
          <a:prstGeom prst="rect">
            <a:avLst/>
          </a:prstGeom>
          <a:solidFill>
            <a:srgbClr val="38BD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320040" y="128016"/>
            <a:ext cx="3474720" cy="237744"/>
          </a:xfrm>
          <a:prstGeom prst="roundRect">
            <a:avLst/>
          </a:prstGeom>
          <a:solidFill>
            <a:srgbClr val="0E2D4B"/>
          </a:solidFill>
          <a:ln w="9525">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wrap="none" lIns="73152" tIns="18288"/>
          <a:lstStyle/>
          <a:p>
            <a:pPr algn="ctr">
              <a:defRPr sz="850" b="1">
                <a:solidFill>
                  <a:srgbClr val="38BDF8"/>
                </a:solidFill>
                <a:latin typeface="Segoe UI"/>
              </a:defRPr>
            </a:pPr>
            <a:r>
              <a:t>POIN 5 RUBRIK TUGAS GIS S2 • MONITORING TUTUPAN LAHAN 5 TAHUN (2021–2026)</a:t>
            </a:r>
          </a:p>
        </p:txBody>
      </p:sp>
      <p:sp>
        <p:nvSpPr>
          <p:cNvPr id="5" name="Rounded Rectangle 4"/>
          <p:cNvSpPr/>
          <p:nvPr/>
        </p:nvSpPr>
        <p:spPr>
          <a:xfrm>
            <a:off x="3931920" y="128016"/>
            <a:ext cx="7909560" cy="237744"/>
          </a:xfrm>
          <a:prstGeom prst="roundRect">
            <a:avLst/>
          </a:prstGeom>
          <a:solidFill>
            <a:srgbClr val="2A200F"/>
          </a:solidFill>
          <a:ln w="9525">
            <a:solidFill>
              <a:srgbClr val="F59E0B"/>
            </a:solidFill>
          </a:ln>
        </p:spPr>
        <p:style>
          <a:lnRef idx="1">
            <a:schemeClr val="accent1"/>
          </a:lnRef>
          <a:fillRef idx="3">
            <a:schemeClr val="accent1"/>
          </a:fillRef>
          <a:effectRef idx="2">
            <a:schemeClr val="accent1"/>
          </a:effectRef>
          <a:fontRef idx="minor">
            <a:schemeClr val="lt1"/>
          </a:fontRef>
        </p:style>
        <p:txBody>
          <a:bodyPr rtlCol="0" anchor="ctr" wrap="none" tIns="18288"/>
          <a:lstStyle/>
          <a:p>
            <a:pPr algn="ctr">
              <a:defRPr sz="800" b="1">
                <a:solidFill>
                  <a:srgbClr val="F59E0B"/>
                </a:solidFill>
                <a:latin typeface="Segoe UI"/>
              </a:defRPr>
            </a:pPr>
            <a:r>
              <a:t>TOOLS GIS: QGIS 3.34 LTR • Python GeoPandas &amp; Rasterio • WhiteboxTools D8 • GEE Sentinel-2 • GDAL/PROJ (EPSG:32749) • Three.js 3D • Scikit-Learn</a:t>
            </a:r>
          </a:p>
        </p:txBody>
      </p:sp>
      <p:sp>
        <p:nvSpPr>
          <p:cNvPr id="6" name="TextBox 5"/>
          <p:cNvSpPr txBox="1"/>
          <p:nvPr/>
        </p:nvSpPr>
        <p:spPr>
          <a:xfrm>
            <a:off x="320040" y="384048"/>
            <a:ext cx="10789920" cy="594360"/>
          </a:xfrm>
          <a:prstGeom prst="rect">
            <a:avLst/>
          </a:prstGeom>
          <a:noFill/>
        </p:spPr>
        <p:txBody>
          <a:bodyPr wrap="square" tIns="0" bIns="0">
            <a:spAutoFit/>
          </a:bodyPr>
          <a:lstStyle/>
          <a:p>
            <a:pPr>
              <a:defRPr sz="1800" b="1">
                <a:solidFill>
                  <a:srgbClr val="F8FAFC"/>
                </a:solidFill>
                <a:latin typeface="Segoe UI"/>
              </a:defRPr>
            </a:pPr>
            <a:r>
              <a:t>7. Analisis Alih Fungsi Lahan 5 Tahun Terakhir &amp; Dampak Konversi Faktor C RUSLE</a:t>
            </a:r>
          </a:p>
          <a:p>
            <a:pPr>
              <a:defRPr sz="1000">
                <a:solidFill>
                  <a:srgbClr val="94A3B8"/>
                </a:solidFill>
                <a:latin typeface="Segoe UI"/>
              </a:defRPr>
            </a:pPr>
            <a:r>
              <a:t>Klasifikasi komposit bebas awan Sentinel-2 L2A menggunakan indeks spektral NDVI, NDBI, MNDWI, dan Bare Soil Index (BSI)</a:t>
            </a:r>
          </a:p>
        </p:txBody>
      </p:sp>
      <p:sp>
        <p:nvSpPr>
          <p:cNvPr id="7" name="TextBox 6"/>
          <p:cNvSpPr txBox="1"/>
          <p:nvPr/>
        </p:nvSpPr>
        <p:spPr>
          <a:xfrm>
            <a:off x="320040" y="6537960"/>
            <a:ext cx="11521440" cy="274320"/>
          </a:xfrm>
          <a:prstGeom prst="rect">
            <a:avLst/>
          </a:prstGeom>
          <a:noFill/>
        </p:spPr>
        <p:txBody>
          <a:bodyPr wrap="none">
            <a:spAutoFit/>
          </a:bodyPr>
          <a:lstStyle/>
          <a:p>
            <a:pPr>
              <a:defRPr sz="850">
                <a:solidFill>
                  <a:srgbClr val="94A3B8"/>
                </a:solidFill>
                <a:latin typeface="Segoe UI"/>
              </a:defRPr>
            </a:pPr>
            <a:r>
              <a:t>Magister Teknik Sipil (S2) • Studi Kasus DAS Garang Semarang (EPSG:32749 / UTM Zona 49S) • Live WebGIS: http://43.157.197.253/das-garang/          |   Slide 8 / 13</a:t>
            </a:r>
          </a:p>
        </p:txBody>
      </p:sp>
      <p:sp>
        <p:nvSpPr>
          <p:cNvPr id="8" name="Rounded Rectangle 7"/>
          <p:cNvSpPr/>
          <p:nvPr/>
        </p:nvSpPr>
        <p:spPr>
          <a:xfrm>
            <a:off x="320040" y="1170432"/>
            <a:ext cx="4754880" cy="5166360"/>
          </a:xfrm>
          <a:prstGeom prst="roundRect">
            <a:avLst>
              <a:gd name="adj" fmla="val 3000"/>
            </a:avLst>
          </a:prstGeom>
          <a:solidFill>
            <a:srgbClr val="121C31"/>
          </a:solidFill>
          <a:ln w="12700">
            <a:solidFill>
              <a:srgbClr val="2D4162"/>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393192" y="1170432"/>
            <a:ext cx="4608576" cy="54864"/>
          </a:xfrm>
          <a:prstGeom prst="rect">
            <a:avLst/>
          </a:prstGeom>
          <a:solidFill>
            <a:srgbClr val="A855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466344" y="1280160"/>
            <a:ext cx="4462272" cy="4983480"/>
          </a:xfrm>
          <a:prstGeom prst="rect">
            <a:avLst/>
          </a:prstGeom>
          <a:noFill/>
        </p:spPr>
        <p:txBody>
          <a:bodyPr wrap="square">
            <a:spAutoFit/>
          </a:bodyPr>
          <a:lstStyle/>
          <a:p>
            <a:pPr>
              <a:spcAft>
                <a:spcPts val="600"/>
              </a:spcAft>
              <a:defRPr sz="1100" b="1">
                <a:solidFill>
                  <a:srgbClr val="A855F7"/>
                </a:solidFill>
                <a:latin typeface="Segoe UI"/>
              </a:defRPr>
            </a:pPr>
            <a:r>
              <a:t>Formulasi Indeks Spektral Sentinel-2 (GEE API)</a:t>
            </a:r>
          </a:p>
          <a:p>
            <a:pPr>
              <a:spcAft>
                <a:spcPts val="400"/>
              </a:spcAft>
            </a:pPr>
            <a:r>
              <a:rPr b="1" sz="919">
                <a:solidFill>
                  <a:srgbClr val="F8FAFC"/>
                </a:solidFill>
                <a:latin typeface="Segoe UI"/>
              </a:rPr>
              <a:t>• 1. Cloud Masking (QA60 &amp; SCL): </a:t>
            </a:r>
            <a:r>
              <a:rPr sz="919">
                <a:solidFill>
                  <a:srgbClr val="CBD5E1"/>
                </a:solidFill>
                <a:latin typeface="Segoe UI"/>
              </a:rPr>
              <a:t>Penyaringan piksel awan dan bayangan awan pada koleksi COPERNICUS/S2_SR_HARMONIZED menggunakan komposit median musim kemarau (Mei–September 2021 vs 2026).</a:t>
            </a:r>
          </a:p>
          <a:p>
            <a:pPr>
              <a:spcAft>
                <a:spcPts val="400"/>
              </a:spcAft>
            </a:pPr>
            <a:r>
              <a:rPr b="1" sz="919">
                <a:solidFill>
                  <a:srgbClr val="F8FAFC"/>
                </a:solidFill>
                <a:latin typeface="Segoe UI"/>
              </a:rPr>
              <a:t>• 2. Normalized Difference Vegetation Index (NDVI): </a:t>
            </a:r>
            <a:r>
              <a:rPr sz="919">
                <a:solidFill>
                  <a:srgbClr val="CBD5E1"/>
                </a:solidFill>
                <a:latin typeface="Segoe UI"/>
              </a:rPr>
              <a:t>NDVI = (B8_NIR - B4_Red) / (B8_NIR + B4_Red)
Mendeteksi degradasi kerapatan tajuk hutan Ungaran dan kebun campuran.</a:t>
            </a:r>
          </a:p>
          <a:p>
            <a:pPr>
              <a:spcAft>
                <a:spcPts val="400"/>
              </a:spcAft>
            </a:pPr>
            <a:r>
              <a:rPr b="1" sz="919">
                <a:solidFill>
                  <a:srgbClr val="F8FAFC"/>
                </a:solidFill>
                <a:latin typeface="Segoe UI"/>
              </a:rPr>
              <a:t>• 3. Normalized Difference Built-up Index (NDBI): </a:t>
            </a:r>
            <a:r>
              <a:rPr sz="919">
                <a:solidFill>
                  <a:srgbClr val="CBD5E1"/>
                </a:solidFill>
                <a:latin typeface="Segoe UI"/>
              </a:rPr>
              <a:t>NDBI = (B11_SWIR1 - B8_NIR) / (B11_SWIR1 + B8_NIR)
Mengidentifikasi ekspansi permukiman baru di koridor Banyumanik, Gunungpati (UNNES), dan Mijen/BSB.</a:t>
            </a:r>
          </a:p>
          <a:p>
            <a:pPr>
              <a:spcAft>
                <a:spcPts val="400"/>
              </a:spcAft>
            </a:pPr>
            <a:r>
              <a:rPr b="1" sz="919">
                <a:solidFill>
                  <a:srgbClr val="F8FAFC"/>
                </a:solidFill>
                <a:latin typeface="Segoe UI"/>
              </a:rPr>
              <a:t>• 4. Bare Soil Index (BSI – Indikator Kritis): </a:t>
            </a:r>
            <a:r>
              <a:rPr sz="919">
                <a:solidFill>
                  <a:srgbClr val="CBD5E1"/>
                </a:solidFill>
                <a:latin typeface="Segoe UI"/>
              </a:rPr>
              <a:t>BSI = [(B11_SWIR1 + B4_Red) - (B8_NIR + B2_Blue)] / [(B11_SWIR1 + B4_Red) + (B8_NIR + B2_Blue)]
Sangat sensitif menangkap lahan kupasan konstruksi (land clearing) yang melambungkan Faktor C dari 0,085 menjadi 0,920!</a:t>
            </a:r>
          </a:p>
          <a:p>
            <a:pPr>
              <a:spcAft>
                <a:spcPts val="400"/>
              </a:spcAft>
            </a:pPr>
            <a:r>
              <a:rPr b="1" sz="919">
                <a:solidFill>
                  <a:srgbClr val="F8FAFC"/>
                </a:solidFill>
                <a:latin typeface="Segoe UI"/>
              </a:rPr>
              <a:t>• 5. Proyeksi Rantai Markov 2031 (BAU): </a:t>
            </a:r>
            <a:r>
              <a:rPr sz="919">
                <a:solidFill>
                  <a:srgbClr val="CBD5E1"/>
                </a:solidFill>
                <a:latin typeface="Segoe UI"/>
              </a:rPr>
              <a:t>Tanpa intervensi tata ruang, lahan terbangun dan tegalan terbuka diproyeksikan terus menggerus sabuk penyangga kebun campuran di hulu.</a:t>
            </a:r>
          </a:p>
        </p:txBody>
      </p:sp>
      <p:graphicFrame>
        <p:nvGraphicFramePr>
          <p:cNvPr id="11" name="Table 10"/>
          <p:cNvGraphicFramePr>
            <a:graphicFrameLocks noGrp="1"/>
          </p:cNvGraphicFramePr>
          <p:nvPr/>
        </p:nvGraphicFramePr>
        <p:xfrm>
          <a:off x="5257800" y="1170432"/>
          <a:ext cx="6583680" cy="3063240"/>
        </p:xfrm>
        <a:graphic>
          <a:graphicData uri="http://schemas.openxmlformats.org/drawingml/2006/table">
            <a:tbl>
              <a:tblPr firstRow="1" bandRow="1">
                <a:tableStyleId>{5C22544A-7EE6-4342-B048-85BDC9FD1C3A}</a:tableStyleId>
              </a:tblPr>
              <a:tblGrid>
                <a:gridCol w="2240280"/>
                <a:gridCol w="685800"/>
                <a:gridCol w="914400"/>
                <a:gridCol w="914400"/>
                <a:gridCol w="914400"/>
                <a:gridCol w="914400"/>
              </a:tblGrid>
              <a:tr h="382905">
                <a:tc>
                  <a:txBody>
                    <a:bodyPr/>
                    <a:lstStyle/>
                    <a:p>
                      <a:pPr>
                        <a:defRPr sz="880" b="1">
                          <a:solidFill>
                            <a:srgbClr val="38BDF8"/>
                          </a:solidFill>
                          <a:latin typeface="Segoe UI"/>
                        </a:defRPr>
                      </a:pPr>
                      <a:r>
                        <a:t>Kelas Tutupan Lahan (Sentinel-2)</a:t>
                      </a:r>
                    </a:p>
                  </a:txBody>
                  <a:tcPr anchor="ctr">
                    <a:solidFill>
                      <a:srgbClr val="1E293B"/>
                    </a:solidFill>
                  </a:tcPr>
                </a:tc>
                <a:tc>
                  <a:txBody>
                    <a:bodyPr/>
                    <a:lstStyle/>
                    <a:p>
                      <a:pPr>
                        <a:defRPr sz="880" b="1">
                          <a:solidFill>
                            <a:srgbClr val="38BDF8"/>
                          </a:solidFill>
                          <a:latin typeface="Segoe UI"/>
                        </a:defRPr>
                      </a:pPr>
                      <a:r>
                        <a:t>Faktor C</a:t>
                      </a:r>
                    </a:p>
                  </a:txBody>
                  <a:tcPr anchor="ctr">
                    <a:solidFill>
                      <a:srgbClr val="1E293B"/>
                    </a:solidFill>
                  </a:tcPr>
                </a:tc>
                <a:tc>
                  <a:txBody>
                    <a:bodyPr/>
                    <a:lstStyle/>
                    <a:p>
                      <a:pPr>
                        <a:defRPr sz="880" b="1">
                          <a:solidFill>
                            <a:srgbClr val="38BDF8"/>
                          </a:solidFill>
                          <a:latin typeface="Segoe UI"/>
                        </a:defRPr>
                      </a:pPr>
                      <a:r>
                        <a:t>Luas 2021 (ha)</a:t>
                      </a:r>
                    </a:p>
                  </a:txBody>
                  <a:tcPr anchor="ctr">
                    <a:solidFill>
                      <a:srgbClr val="1E293B"/>
                    </a:solidFill>
                  </a:tcPr>
                </a:tc>
                <a:tc>
                  <a:txBody>
                    <a:bodyPr/>
                    <a:lstStyle/>
                    <a:p>
                      <a:pPr>
                        <a:defRPr sz="880" b="1">
                          <a:solidFill>
                            <a:srgbClr val="38BDF8"/>
                          </a:solidFill>
                          <a:latin typeface="Segoe UI"/>
                        </a:defRPr>
                      </a:pPr>
                      <a:r>
                        <a:t>Luas 2026 (ha)</a:t>
                      </a:r>
                    </a:p>
                  </a:txBody>
                  <a:tcPr anchor="ctr">
                    <a:solidFill>
                      <a:srgbClr val="1E293B"/>
                    </a:solidFill>
                  </a:tcPr>
                </a:tc>
                <a:tc>
                  <a:txBody>
                    <a:bodyPr/>
                    <a:lstStyle/>
                    <a:p>
                      <a:pPr>
                        <a:defRPr sz="880" b="1">
                          <a:solidFill>
                            <a:srgbClr val="38BDF8"/>
                          </a:solidFill>
                          <a:latin typeface="Segoe UI"/>
                        </a:defRPr>
                      </a:pPr>
                      <a:r>
                        <a:t>Perubahan Δ (ha)</a:t>
                      </a:r>
                    </a:p>
                  </a:txBody>
                  <a:tcPr anchor="ctr">
                    <a:solidFill>
                      <a:srgbClr val="1E293B"/>
                    </a:solidFill>
                  </a:tcPr>
                </a:tc>
                <a:tc>
                  <a:txBody>
                    <a:bodyPr/>
                    <a:lstStyle/>
                    <a:p>
                      <a:pPr>
                        <a:defRPr sz="880" b="1">
                          <a:solidFill>
                            <a:srgbClr val="38BDF8"/>
                          </a:solidFill>
                          <a:latin typeface="Segoe UI"/>
                        </a:defRPr>
                      </a:pPr>
                      <a:r>
                        <a:t>Proyeksi 2031 (ha)</a:t>
                      </a:r>
                    </a:p>
                  </a:txBody>
                  <a:tcPr anchor="ctr">
                    <a:solidFill>
                      <a:srgbClr val="1E293B"/>
                    </a:solidFill>
                  </a:tcPr>
                </a:tc>
              </a:tr>
              <a:tr h="382905">
                <a:tc>
                  <a:txBody>
                    <a:bodyPr/>
                    <a:lstStyle/>
                    <a:p>
                      <a:pPr>
                        <a:defRPr sz="880" b="1">
                          <a:solidFill>
                            <a:srgbClr val="F8FAFC"/>
                          </a:solidFill>
                          <a:latin typeface="Segoe UI"/>
                        </a:defRPr>
                      </a:pPr>
                      <a:r>
                        <a:t>1. Hutan Lindung Primer (G. Ungaran)</a:t>
                      </a:r>
                    </a:p>
                  </a:txBody>
                  <a:tcPr anchor="ctr">
                    <a:solidFill>
                      <a:srgbClr val="0F172A"/>
                    </a:solidFill>
                  </a:tcPr>
                </a:tc>
                <a:tc>
                  <a:txBody>
                    <a:bodyPr/>
                    <a:lstStyle/>
                    <a:p>
                      <a:pPr>
                        <a:defRPr sz="880" b="0">
                          <a:solidFill>
                            <a:srgbClr val="E2E8F0"/>
                          </a:solidFill>
                          <a:latin typeface="Segoe UI"/>
                        </a:defRPr>
                      </a:pPr>
                      <a:r>
                        <a:t>0,004</a:t>
                      </a:r>
                    </a:p>
                  </a:txBody>
                  <a:tcPr anchor="ctr">
                    <a:solidFill>
                      <a:srgbClr val="0F172A"/>
                    </a:solidFill>
                  </a:tcPr>
                </a:tc>
                <a:tc>
                  <a:txBody>
                    <a:bodyPr/>
                    <a:lstStyle/>
                    <a:p>
                      <a:pPr>
                        <a:defRPr sz="880" b="0">
                          <a:solidFill>
                            <a:srgbClr val="E2E8F0"/>
                          </a:solidFill>
                          <a:latin typeface="Segoe UI"/>
                        </a:defRPr>
                      </a:pPr>
                      <a:r>
                        <a:t>3.052,8 ha</a:t>
                      </a:r>
                    </a:p>
                  </a:txBody>
                  <a:tcPr anchor="ctr">
                    <a:solidFill>
                      <a:srgbClr val="0F172A"/>
                    </a:solidFill>
                  </a:tcPr>
                </a:tc>
                <a:tc>
                  <a:txBody>
                    <a:bodyPr/>
                    <a:lstStyle/>
                    <a:p>
                      <a:pPr>
                        <a:defRPr sz="880" b="0">
                          <a:solidFill>
                            <a:srgbClr val="E2E8F0"/>
                          </a:solidFill>
                          <a:latin typeface="Segoe UI"/>
                        </a:defRPr>
                      </a:pPr>
                      <a:r>
                        <a:t>2.909,2 ha</a:t>
                      </a:r>
                    </a:p>
                  </a:txBody>
                  <a:tcPr anchor="ctr">
                    <a:solidFill>
                      <a:srgbClr val="0F172A"/>
                    </a:solidFill>
                  </a:tcPr>
                </a:tc>
                <a:tc>
                  <a:txBody>
                    <a:bodyPr/>
                    <a:lstStyle/>
                    <a:p>
                      <a:pPr>
                        <a:defRPr sz="880" b="0">
                          <a:solidFill>
                            <a:srgbClr val="E2E8F0"/>
                          </a:solidFill>
                          <a:latin typeface="Segoe UI"/>
                        </a:defRPr>
                      </a:pPr>
                      <a:r>
                        <a:t>-143,6 ha</a:t>
                      </a:r>
                    </a:p>
                  </a:txBody>
                  <a:tcPr anchor="ctr">
                    <a:solidFill>
                      <a:srgbClr val="0F172A"/>
                    </a:solidFill>
                  </a:tcPr>
                </a:tc>
                <a:tc>
                  <a:txBody>
                    <a:bodyPr/>
                    <a:lstStyle/>
                    <a:p>
                      <a:pPr>
                        <a:defRPr sz="880" b="0">
                          <a:solidFill>
                            <a:srgbClr val="E2E8F0"/>
                          </a:solidFill>
                          <a:latin typeface="Segoe UI"/>
                        </a:defRPr>
                      </a:pPr>
                      <a:r>
                        <a:t>2.779,9 ha</a:t>
                      </a:r>
                    </a:p>
                  </a:txBody>
                  <a:tcPr anchor="ctr">
                    <a:solidFill>
                      <a:srgbClr val="0F172A"/>
                    </a:solidFill>
                  </a:tcPr>
                </a:tc>
              </a:tr>
              <a:tr h="382905">
                <a:tc>
                  <a:txBody>
                    <a:bodyPr/>
                    <a:lstStyle/>
                    <a:p>
                      <a:pPr>
                        <a:defRPr sz="880" b="1">
                          <a:solidFill>
                            <a:srgbClr val="F8FAFC"/>
                          </a:solidFill>
                          <a:latin typeface="Segoe UI"/>
                        </a:defRPr>
                      </a:pPr>
                      <a:r>
                        <a:t>2. Kebun Campuran / Agroforestri</a:t>
                      </a:r>
                    </a:p>
                  </a:txBody>
                  <a:tcPr anchor="ctr">
                    <a:solidFill>
                      <a:srgbClr val="162138"/>
                    </a:solidFill>
                  </a:tcPr>
                </a:tc>
                <a:tc>
                  <a:txBody>
                    <a:bodyPr/>
                    <a:lstStyle/>
                    <a:p>
                      <a:pPr>
                        <a:defRPr sz="880" b="0">
                          <a:solidFill>
                            <a:srgbClr val="E2E8F0"/>
                          </a:solidFill>
                          <a:latin typeface="Segoe UI"/>
                        </a:defRPr>
                      </a:pPr>
                      <a:r>
                        <a:t>0,085</a:t>
                      </a:r>
                    </a:p>
                  </a:txBody>
                  <a:tcPr anchor="ctr">
                    <a:solidFill>
                      <a:srgbClr val="162138"/>
                    </a:solidFill>
                  </a:tcPr>
                </a:tc>
                <a:tc>
                  <a:txBody>
                    <a:bodyPr/>
                    <a:lstStyle/>
                    <a:p>
                      <a:pPr>
                        <a:defRPr sz="880" b="0">
                          <a:solidFill>
                            <a:srgbClr val="E2E8F0"/>
                          </a:solidFill>
                          <a:latin typeface="Segoe UI"/>
                        </a:defRPr>
                      </a:pPr>
                      <a:r>
                        <a:t>6.249,4 ha</a:t>
                      </a:r>
                    </a:p>
                  </a:txBody>
                  <a:tcPr anchor="ctr">
                    <a:solidFill>
                      <a:srgbClr val="162138"/>
                    </a:solidFill>
                  </a:tcPr>
                </a:tc>
                <a:tc>
                  <a:txBody>
                    <a:bodyPr/>
                    <a:lstStyle/>
                    <a:p>
                      <a:pPr>
                        <a:defRPr sz="880" b="0">
                          <a:solidFill>
                            <a:srgbClr val="E2E8F0"/>
                          </a:solidFill>
                          <a:latin typeface="Segoe UI"/>
                        </a:defRPr>
                      </a:pPr>
                      <a:r>
                        <a:t>3.268,5 ha</a:t>
                      </a:r>
                    </a:p>
                  </a:txBody>
                  <a:tcPr anchor="ctr">
                    <a:solidFill>
                      <a:srgbClr val="162138"/>
                    </a:solidFill>
                  </a:tcPr>
                </a:tc>
                <a:tc>
                  <a:txBody>
                    <a:bodyPr/>
                    <a:lstStyle/>
                    <a:p>
                      <a:pPr>
                        <a:defRPr sz="880" b="0">
                          <a:solidFill>
                            <a:srgbClr val="E2E8F0"/>
                          </a:solidFill>
                          <a:latin typeface="Segoe UI"/>
                        </a:defRPr>
                      </a:pPr>
                      <a:r>
                        <a:t>-2.980,9 ha</a:t>
                      </a:r>
                    </a:p>
                  </a:txBody>
                  <a:tcPr anchor="ctr">
                    <a:solidFill>
                      <a:srgbClr val="162138"/>
                    </a:solidFill>
                  </a:tcPr>
                </a:tc>
                <a:tc>
                  <a:txBody>
                    <a:bodyPr/>
                    <a:lstStyle/>
                    <a:p>
                      <a:pPr>
                        <a:defRPr sz="880" b="0">
                          <a:solidFill>
                            <a:srgbClr val="E2E8F0"/>
                          </a:solidFill>
                          <a:latin typeface="Segoe UI"/>
                        </a:defRPr>
                      </a:pPr>
                      <a:r>
                        <a:t>1.838,0 ha</a:t>
                      </a:r>
                    </a:p>
                  </a:txBody>
                  <a:tcPr anchor="ctr">
                    <a:solidFill>
                      <a:srgbClr val="162138"/>
                    </a:solidFill>
                  </a:tcPr>
                </a:tc>
              </a:tr>
              <a:tr h="382905">
                <a:tc>
                  <a:txBody>
                    <a:bodyPr/>
                    <a:lstStyle/>
                    <a:p>
                      <a:pPr>
                        <a:defRPr sz="880" b="1">
                          <a:solidFill>
                            <a:srgbClr val="F8FAFC"/>
                          </a:solidFill>
                          <a:latin typeface="Segoe UI"/>
                        </a:defRPr>
                      </a:pPr>
                      <a:r>
                        <a:t>3. Sawah &amp; Semak Belukar Teras</a:t>
                      </a:r>
                    </a:p>
                  </a:txBody>
                  <a:tcPr anchor="ctr">
                    <a:solidFill>
                      <a:srgbClr val="0F172A"/>
                    </a:solidFill>
                  </a:tcPr>
                </a:tc>
                <a:tc>
                  <a:txBody>
                    <a:bodyPr/>
                    <a:lstStyle/>
                    <a:p>
                      <a:pPr>
                        <a:defRPr sz="880" b="0">
                          <a:solidFill>
                            <a:srgbClr val="E2E8F0"/>
                          </a:solidFill>
                          <a:latin typeface="Segoe UI"/>
                        </a:defRPr>
                      </a:pPr>
                      <a:r>
                        <a:t>0,040</a:t>
                      </a:r>
                    </a:p>
                  </a:txBody>
                  <a:tcPr anchor="ctr">
                    <a:solidFill>
                      <a:srgbClr val="0F172A"/>
                    </a:solidFill>
                  </a:tcPr>
                </a:tc>
                <a:tc>
                  <a:txBody>
                    <a:bodyPr/>
                    <a:lstStyle/>
                    <a:p>
                      <a:pPr>
                        <a:defRPr sz="880" b="0">
                          <a:solidFill>
                            <a:srgbClr val="E2E8F0"/>
                          </a:solidFill>
                          <a:latin typeface="Segoe UI"/>
                        </a:defRPr>
                      </a:pPr>
                      <a:r>
                        <a:t>1.472,6 ha</a:t>
                      </a:r>
                    </a:p>
                  </a:txBody>
                  <a:tcPr anchor="ctr">
                    <a:solidFill>
                      <a:srgbClr val="0F172A"/>
                    </a:solidFill>
                  </a:tcPr>
                </a:tc>
                <a:tc>
                  <a:txBody>
                    <a:bodyPr/>
                    <a:lstStyle/>
                    <a:p>
                      <a:pPr>
                        <a:defRPr sz="880" b="0">
                          <a:solidFill>
                            <a:srgbClr val="E2E8F0"/>
                          </a:solidFill>
                          <a:latin typeface="Segoe UI"/>
                        </a:defRPr>
                      </a:pPr>
                      <a:r>
                        <a:t>1.472,6 ha</a:t>
                      </a:r>
                    </a:p>
                  </a:txBody>
                  <a:tcPr anchor="ctr">
                    <a:solidFill>
                      <a:srgbClr val="0F172A"/>
                    </a:solidFill>
                  </a:tcPr>
                </a:tc>
                <a:tc>
                  <a:txBody>
                    <a:bodyPr/>
                    <a:lstStyle/>
                    <a:p>
                      <a:pPr>
                        <a:defRPr sz="880" b="0">
                          <a:solidFill>
                            <a:srgbClr val="E2E8F0"/>
                          </a:solidFill>
                          <a:latin typeface="Segoe UI"/>
                        </a:defRPr>
                      </a:pPr>
                      <a:r>
                        <a:t>0,0 ha</a:t>
                      </a:r>
                    </a:p>
                  </a:txBody>
                  <a:tcPr anchor="ctr">
                    <a:solidFill>
                      <a:srgbClr val="0F172A"/>
                    </a:solidFill>
                  </a:tcPr>
                </a:tc>
                <a:tc>
                  <a:txBody>
                    <a:bodyPr/>
                    <a:lstStyle/>
                    <a:p>
                      <a:pPr>
                        <a:defRPr sz="880" b="0">
                          <a:solidFill>
                            <a:srgbClr val="E2E8F0"/>
                          </a:solidFill>
                          <a:latin typeface="Segoe UI"/>
                        </a:defRPr>
                      </a:pPr>
                      <a:r>
                        <a:t>1.472,6 ha</a:t>
                      </a:r>
                    </a:p>
                  </a:txBody>
                  <a:tcPr anchor="ctr">
                    <a:solidFill>
                      <a:srgbClr val="0F172A"/>
                    </a:solidFill>
                  </a:tcPr>
                </a:tc>
              </a:tr>
              <a:tr h="382905">
                <a:tc>
                  <a:txBody>
                    <a:bodyPr/>
                    <a:lstStyle/>
                    <a:p>
                      <a:pPr>
                        <a:defRPr sz="880" b="1">
                          <a:solidFill>
                            <a:srgbClr val="F8FAFC"/>
                          </a:solidFill>
                          <a:latin typeface="Segoe UI"/>
                        </a:defRPr>
                      </a:pPr>
                      <a:r>
                        <a:t>4. Tegalan / Pertanian Lahan Kering</a:t>
                      </a:r>
                    </a:p>
                  </a:txBody>
                  <a:tcPr anchor="ctr">
                    <a:solidFill>
                      <a:srgbClr val="162138"/>
                    </a:solidFill>
                  </a:tcPr>
                </a:tc>
                <a:tc>
                  <a:txBody>
                    <a:bodyPr/>
                    <a:lstStyle/>
                    <a:p>
                      <a:pPr>
                        <a:defRPr sz="880" b="0">
                          <a:solidFill>
                            <a:srgbClr val="E2E8F0"/>
                          </a:solidFill>
                          <a:latin typeface="Segoe UI"/>
                        </a:defRPr>
                      </a:pPr>
                      <a:r>
                        <a:t>0,480</a:t>
                      </a:r>
                    </a:p>
                  </a:txBody>
                  <a:tcPr anchor="ctr">
                    <a:solidFill>
                      <a:srgbClr val="162138"/>
                    </a:solidFill>
                  </a:tcPr>
                </a:tc>
                <a:tc>
                  <a:txBody>
                    <a:bodyPr/>
                    <a:lstStyle/>
                    <a:p>
                      <a:pPr>
                        <a:defRPr sz="880" b="0">
                          <a:solidFill>
                            <a:srgbClr val="E2E8F0"/>
                          </a:solidFill>
                          <a:latin typeface="Segoe UI"/>
                        </a:defRPr>
                      </a:pPr>
                      <a:r>
                        <a:t>2.621,9 ha</a:t>
                      </a:r>
                    </a:p>
                  </a:txBody>
                  <a:tcPr anchor="ctr">
                    <a:solidFill>
                      <a:srgbClr val="162138"/>
                    </a:solidFill>
                  </a:tcPr>
                </a:tc>
                <a:tc>
                  <a:txBody>
                    <a:bodyPr/>
                    <a:lstStyle/>
                    <a:p>
                      <a:pPr>
                        <a:defRPr sz="880" b="0">
                          <a:solidFill>
                            <a:srgbClr val="E2E8F0"/>
                          </a:solidFill>
                          <a:latin typeface="Segoe UI"/>
                        </a:defRPr>
                      </a:pPr>
                      <a:r>
                        <a:t>4.489,5 ha</a:t>
                      </a:r>
                    </a:p>
                  </a:txBody>
                  <a:tcPr anchor="ctr">
                    <a:solidFill>
                      <a:srgbClr val="162138"/>
                    </a:solidFill>
                  </a:tcPr>
                </a:tc>
                <a:tc>
                  <a:txBody>
                    <a:bodyPr/>
                    <a:lstStyle/>
                    <a:p>
                      <a:pPr>
                        <a:defRPr sz="880" b="0">
                          <a:solidFill>
                            <a:srgbClr val="E2E8F0"/>
                          </a:solidFill>
                          <a:latin typeface="Segoe UI"/>
                        </a:defRPr>
                      </a:pPr>
                      <a:r>
                        <a:t>+1.867,6 ha</a:t>
                      </a:r>
                    </a:p>
                  </a:txBody>
                  <a:tcPr anchor="ctr">
                    <a:solidFill>
                      <a:srgbClr val="162138"/>
                    </a:solidFill>
                  </a:tcPr>
                </a:tc>
                <a:tc>
                  <a:txBody>
                    <a:bodyPr/>
                    <a:lstStyle/>
                    <a:p>
                      <a:pPr>
                        <a:defRPr sz="880" b="0">
                          <a:solidFill>
                            <a:srgbClr val="E2E8F0"/>
                          </a:solidFill>
                          <a:latin typeface="Segoe UI"/>
                        </a:defRPr>
                      </a:pPr>
                      <a:r>
                        <a:t>5.581,2 ha</a:t>
                      </a:r>
                    </a:p>
                  </a:txBody>
                  <a:tcPr anchor="ctr">
                    <a:solidFill>
                      <a:srgbClr val="162138"/>
                    </a:solidFill>
                  </a:tcPr>
                </a:tc>
              </a:tr>
              <a:tr h="382905">
                <a:tc>
                  <a:txBody>
                    <a:bodyPr/>
                    <a:lstStyle/>
                    <a:p>
                      <a:pPr>
                        <a:defRPr sz="880" b="1">
                          <a:solidFill>
                            <a:srgbClr val="F8FAFC"/>
                          </a:solidFill>
                          <a:latin typeface="Segoe UI"/>
                        </a:defRPr>
                      </a:pPr>
                      <a:r>
                        <a:t>5. Permukiman &amp; Lahan Terbangun</a:t>
                      </a:r>
                    </a:p>
                  </a:txBody>
                  <a:tcPr anchor="ctr">
                    <a:solidFill>
                      <a:srgbClr val="0F172A"/>
                    </a:solidFill>
                  </a:tcPr>
                </a:tc>
                <a:tc>
                  <a:txBody>
                    <a:bodyPr/>
                    <a:lstStyle/>
                    <a:p>
                      <a:pPr>
                        <a:defRPr sz="880" b="0">
                          <a:solidFill>
                            <a:srgbClr val="E2E8F0"/>
                          </a:solidFill>
                          <a:latin typeface="Segoe UI"/>
                        </a:defRPr>
                      </a:pPr>
                      <a:r>
                        <a:t>0,020</a:t>
                      </a:r>
                    </a:p>
                  </a:txBody>
                  <a:tcPr anchor="ctr">
                    <a:solidFill>
                      <a:srgbClr val="0F172A"/>
                    </a:solidFill>
                  </a:tcPr>
                </a:tc>
                <a:tc>
                  <a:txBody>
                    <a:bodyPr/>
                    <a:lstStyle/>
                    <a:p>
                      <a:pPr>
                        <a:defRPr sz="880" b="0">
                          <a:solidFill>
                            <a:srgbClr val="E2E8F0"/>
                          </a:solidFill>
                          <a:latin typeface="Segoe UI"/>
                        </a:defRPr>
                      </a:pPr>
                      <a:r>
                        <a:t>6.608,4 ha</a:t>
                      </a:r>
                    </a:p>
                  </a:txBody>
                  <a:tcPr anchor="ctr">
                    <a:solidFill>
                      <a:srgbClr val="0F172A"/>
                    </a:solidFill>
                  </a:tcPr>
                </a:tc>
                <a:tc>
                  <a:txBody>
                    <a:bodyPr/>
                    <a:lstStyle/>
                    <a:p>
                      <a:pPr>
                        <a:defRPr sz="880" b="0">
                          <a:solidFill>
                            <a:srgbClr val="E2E8F0"/>
                          </a:solidFill>
                          <a:latin typeface="Segoe UI"/>
                        </a:defRPr>
                      </a:pPr>
                      <a:r>
                        <a:t>7.183,0 ha</a:t>
                      </a:r>
                    </a:p>
                  </a:txBody>
                  <a:tcPr anchor="ctr">
                    <a:solidFill>
                      <a:srgbClr val="0F172A"/>
                    </a:solidFill>
                  </a:tcPr>
                </a:tc>
                <a:tc>
                  <a:txBody>
                    <a:bodyPr/>
                    <a:lstStyle/>
                    <a:p>
                      <a:pPr>
                        <a:defRPr sz="880" b="0">
                          <a:solidFill>
                            <a:srgbClr val="E2E8F0"/>
                          </a:solidFill>
                          <a:latin typeface="Segoe UI"/>
                        </a:defRPr>
                      </a:pPr>
                      <a:r>
                        <a:t>+574,6 ha</a:t>
                      </a:r>
                    </a:p>
                  </a:txBody>
                  <a:tcPr anchor="ctr">
                    <a:solidFill>
                      <a:srgbClr val="0F172A"/>
                    </a:solidFill>
                  </a:tcPr>
                </a:tc>
                <a:tc>
                  <a:txBody>
                    <a:bodyPr/>
                    <a:lstStyle/>
                    <a:p>
                      <a:pPr>
                        <a:defRPr sz="880" b="0">
                          <a:solidFill>
                            <a:srgbClr val="E2E8F0"/>
                          </a:solidFill>
                          <a:latin typeface="Segoe UI"/>
                        </a:defRPr>
                      </a:pPr>
                      <a:r>
                        <a:t>7.552,9 ha</a:t>
                      </a:r>
                    </a:p>
                  </a:txBody>
                  <a:tcPr anchor="ctr">
                    <a:solidFill>
                      <a:srgbClr val="0F172A"/>
                    </a:solidFill>
                  </a:tcPr>
                </a:tc>
              </a:tr>
              <a:tr h="382905">
                <a:tc>
                  <a:txBody>
                    <a:bodyPr/>
                    <a:lstStyle/>
                    <a:p>
                      <a:pPr>
                        <a:defRPr sz="880" b="1">
                          <a:solidFill>
                            <a:srgbClr val="F8FAFC"/>
                          </a:solidFill>
                          <a:latin typeface="Segoe UI"/>
                        </a:defRPr>
                      </a:pPr>
                      <a:r>
                        <a:t>6. Lahan Terbuka / Kupasan Konstruksi</a:t>
                      </a:r>
                    </a:p>
                  </a:txBody>
                  <a:tcPr anchor="ctr">
                    <a:solidFill>
                      <a:srgbClr val="162138"/>
                    </a:solidFill>
                  </a:tcPr>
                </a:tc>
                <a:tc>
                  <a:txBody>
                    <a:bodyPr/>
                    <a:lstStyle/>
                    <a:p>
                      <a:pPr>
                        <a:defRPr sz="880" b="0">
                          <a:solidFill>
                            <a:srgbClr val="E2E8F0"/>
                          </a:solidFill>
                          <a:latin typeface="Segoe UI"/>
                        </a:defRPr>
                      </a:pPr>
                      <a:r>
                        <a:t>0,920</a:t>
                      </a:r>
                    </a:p>
                  </a:txBody>
                  <a:tcPr anchor="ctr">
                    <a:solidFill>
                      <a:srgbClr val="162138"/>
                    </a:solidFill>
                  </a:tcPr>
                </a:tc>
                <a:tc>
                  <a:txBody>
                    <a:bodyPr/>
                    <a:lstStyle/>
                    <a:p>
                      <a:pPr>
                        <a:defRPr sz="880" b="0">
                          <a:solidFill>
                            <a:srgbClr val="E2E8F0"/>
                          </a:solidFill>
                          <a:latin typeface="Segoe UI"/>
                        </a:defRPr>
                      </a:pPr>
                      <a:r>
                        <a:t>143,7 ha</a:t>
                      </a:r>
                    </a:p>
                  </a:txBody>
                  <a:tcPr anchor="ctr">
                    <a:solidFill>
                      <a:srgbClr val="162138"/>
                    </a:solidFill>
                  </a:tcPr>
                </a:tc>
                <a:tc>
                  <a:txBody>
                    <a:bodyPr/>
                    <a:lstStyle/>
                    <a:p>
                      <a:pPr>
                        <a:defRPr sz="880" b="0">
                          <a:solidFill>
                            <a:srgbClr val="E2E8F0"/>
                          </a:solidFill>
                          <a:latin typeface="Segoe UI"/>
                        </a:defRPr>
                      </a:pPr>
                      <a:r>
                        <a:t>826,0 ha</a:t>
                      </a:r>
                    </a:p>
                  </a:txBody>
                  <a:tcPr anchor="ctr">
                    <a:solidFill>
                      <a:srgbClr val="162138"/>
                    </a:solidFill>
                  </a:tcPr>
                </a:tc>
                <a:tc>
                  <a:txBody>
                    <a:bodyPr/>
                    <a:lstStyle/>
                    <a:p>
                      <a:pPr>
                        <a:defRPr sz="880" b="0">
                          <a:solidFill>
                            <a:srgbClr val="E2E8F0"/>
                          </a:solidFill>
                          <a:latin typeface="Segoe UI"/>
                        </a:defRPr>
                      </a:pPr>
                      <a:r>
                        <a:t>+682,3 ha</a:t>
                      </a:r>
                    </a:p>
                  </a:txBody>
                  <a:tcPr anchor="ctr">
                    <a:solidFill>
                      <a:srgbClr val="162138"/>
                    </a:solidFill>
                  </a:tcPr>
                </a:tc>
                <a:tc>
                  <a:txBody>
                    <a:bodyPr/>
                    <a:lstStyle/>
                    <a:p>
                      <a:pPr>
                        <a:defRPr sz="880" b="0">
                          <a:solidFill>
                            <a:srgbClr val="E2E8F0"/>
                          </a:solidFill>
                          <a:latin typeface="Segoe UI"/>
                        </a:defRPr>
                      </a:pPr>
                      <a:r>
                        <a:t>924,2 ha</a:t>
                      </a:r>
                    </a:p>
                  </a:txBody>
                  <a:tcPr anchor="ctr">
                    <a:solidFill>
                      <a:srgbClr val="162138"/>
                    </a:solidFill>
                  </a:tcPr>
                </a:tc>
              </a:tr>
              <a:tr h="382905">
                <a:tc>
                  <a:txBody>
                    <a:bodyPr/>
                    <a:lstStyle/>
                    <a:p>
                      <a:pPr>
                        <a:defRPr sz="880" b="1">
                          <a:solidFill>
                            <a:srgbClr val="F8FAFC"/>
                          </a:solidFill>
                          <a:latin typeface="Segoe UI"/>
                        </a:defRPr>
                      </a:pPr>
                      <a:r>
                        <a:t>7. Badan Air (Waduk Jatibarang &amp; Sungai)</a:t>
                      </a:r>
                    </a:p>
                  </a:txBody>
                  <a:tcPr anchor="ctr">
                    <a:solidFill>
                      <a:srgbClr val="0F172A"/>
                    </a:solidFill>
                  </a:tcPr>
                </a:tc>
                <a:tc>
                  <a:txBody>
                    <a:bodyPr/>
                    <a:lstStyle/>
                    <a:p>
                      <a:pPr>
                        <a:defRPr sz="880" b="1">
                          <a:solidFill>
                            <a:srgbClr val="E2E8F0"/>
                          </a:solidFill>
                          <a:latin typeface="Segoe UI"/>
                        </a:defRPr>
                      </a:pPr>
                      <a:r>
                        <a:t>0,000</a:t>
                      </a:r>
                    </a:p>
                  </a:txBody>
                  <a:tcPr anchor="ctr">
                    <a:solidFill>
                      <a:srgbClr val="0F172A"/>
                    </a:solidFill>
                  </a:tcPr>
                </a:tc>
                <a:tc>
                  <a:txBody>
                    <a:bodyPr/>
                    <a:lstStyle/>
                    <a:p>
                      <a:pPr>
                        <a:defRPr sz="880" b="1">
                          <a:solidFill>
                            <a:srgbClr val="E2E8F0"/>
                          </a:solidFill>
                          <a:latin typeface="Segoe UI"/>
                        </a:defRPr>
                      </a:pPr>
                      <a:r>
                        <a:t>251,4 ha</a:t>
                      </a:r>
                    </a:p>
                  </a:txBody>
                  <a:tcPr anchor="ctr">
                    <a:solidFill>
                      <a:srgbClr val="0F172A"/>
                    </a:solidFill>
                  </a:tcPr>
                </a:tc>
                <a:tc>
                  <a:txBody>
                    <a:bodyPr/>
                    <a:lstStyle/>
                    <a:p>
                      <a:pPr>
                        <a:defRPr sz="880" b="1">
                          <a:solidFill>
                            <a:srgbClr val="E2E8F0"/>
                          </a:solidFill>
                          <a:latin typeface="Segoe UI"/>
                        </a:defRPr>
                      </a:pPr>
                      <a:r>
                        <a:t>251,4 ha</a:t>
                      </a:r>
                    </a:p>
                  </a:txBody>
                  <a:tcPr anchor="ctr">
                    <a:solidFill>
                      <a:srgbClr val="0F172A"/>
                    </a:solidFill>
                  </a:tcPr>
                </a:tc>
                <a:tc>
                  <a:txBody>
                    <a:bodyPr/>
                    <a:lstStyle/>
                    <a:p>
                      <a:pPr>
                        <a:defRPr sz="880" b="1">
                          <a:solidFill>
                            <a:srgbClr val="E2E8F0"/>
                          </a:solidFill>
                          <a:latin typeface="Segoe UI"/>
                        </a:defRPr>
                      </a:pPr>
                      <a:r>
                        <a:t>0,0 ha</a:t>
                      </a:r>
                    </a:p>
                  </a:txBody>
                  <a:tcPr anchor="ctr">
                    <a:solidFill>
                      <a:srgbClr val="0F172A"/>
                    </a:solidFill>
                  </a:tcPr>
                </a:tc>
                <a:tc>
                  <a:txBody>
                    <a:bodyPr/>
                    <a:lstStyle/>
                    <a:p>
                      <a:pPr>
                        <a:defRPr sz="880" b="1">
                          <a:solidFill>
                            <a:srgbClr val="E2E8F0"/>
                          </a:solidFill>
                          <a:latin typeface="Segoe UI"/>
                        </a:defRPr>
                      </a:pPr>
                      <a:r>
                        <a:t>251,4 ha</a:t>
                      </a:r>
                    </a:p>
                  </a:txBody>
                  <a:tcPr anchor="ctr">
                    <a:solidFill>
                      <a:srgbClr val="0F172A"/>
                    </a:solidFill>
                  </a:tcPr>
                </a:tc>
              </a:tr>
            </a:tbl>
          </a:graphicData>
        </a:graphic>
      </p:graphicFrame>
      <p:sp>
        <p:nvSpPr>
          <p:cNvPr id="12" name="Rounded Rectangle 11"/>
          <p:cNvSpPr/>
          <p:nvPr/>
        </p:nvSpPr>
        <p:spPr>
          <a:xfrm>
            <a:off x="5257800" y="4389120"/>
            <a:ext cx="6583680" cy="1947672"/>
          </a:xfrm>
          <a:prstGeom prst="roundRect">
            <a:avLst>
              <a:gd name="adj" fmla="val 3000"/>
            </a:avLst>
          </a:prstGeom>
          <a:solidFill>
            <a:srgbClr val="121C31"/>
          </a:solidFill>
          <a:ln w="12700">
            <a:solidFill>
              <a:srgbClr val="2D4162"/>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5330952" y="4389120"/>
            <a:ext cx="6437376" cy="54864"/>
          </a:xfrm>
          <a:prstGeom prst="rect">
            <a:avLst/>
          </a:prstGeom>
          <a:solidFill>
            <a:srgbClr val="F59E0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5404104" y="4498848"/>
            <a:ext cx="6291072" cy="1764792"/>
          </a:xfrm>
          <a:prstGeom prst="rect">
            <a:avLst/>
          </a:prstGeom>
          <a:noFill/>
        </p:spPr>
        <p:txBody>
          <a:bodyPr wrap="square">
            <a:spAutoFit/>
          </a:bodyPr>
          <a:lstStyle/>
          <a:p>
            <a:pPr>
              <a:spcAft>
                <a:spcPts val="600"/>
              </a:spcAft>
              <a:defRPr sz="1100" b="1">
                <a:solidFill>
                  <a:srgbClr val="F59E0B"/>
                </a:solidFill>
                <a:latin typeface="Segoe UI"/>
              </a:defRPr>
            </a:pPr>
            <a:r>
              <a:t>Temuan Kunci Matriks Transisi Tutupan Lahan (2021 → 2026)</a:t>
            </a:r>
          </a:p>
          <a:p>
            <a:pPr>
              <a:spcAft>
                <a:spcPts val="400"/>
              </a:spcAft>
            </a:pPr>
            <a:r>
              <a:rPr b="1" sz="919">
                <a:solidFill>
                  <a:srgbClr val="F8FAFC"/>
                </a:solidFill>
                <a:latin typeface="Segoe UI"/>
              </a:rPr>
              <a:t>• Konversi Kebun Campuran → Tegalan Terbuka (+1.867,6 ha): </a:t>
            </a:r>
            <a:r>
              <a:rPr sz="919">
                <a:solidFill>
                  <a:srgbClr val="CBD5E1"/>
                </a:solidFill>
                <a:latin typeface="Segoe UI"/>
              </a:rPr>
              <a:t>Terjadi di lereng tengah Gunungpati dan Mijen; meningkatkan nilai Faktor C sebesar 5,6 kali lipat (dari 0,085 menjadi 0,480).</a:t>
            </a:r>
          </a:p>
          <a:p>
            <a:pPr>
              <a:spcAft>
                <a:spcPts val="400"/>
              </a:spcAft>
            </a:pPr>
            <a:r>
              <a:rPr b="1" sz="919">
                <a:solidFill>
                  <a:srgbClr val="F8FAFC"/>
                </a:solidFill>
                <a:latin typeface="Segoe UI"/>
              </a:rPr>
              <a:t>• Lonjakan Lahan Kupasan Konstruksi (+682,3 ha): </a:t>
            </a:r>
            <a:r>
              <a:rPr sz="919">
                <a:solidFill>
                  <a:srgbClr val="CBD5E1"/>
                </a:solidFill>
                <a:latin typeface="Segoe UI"/>
              </a:rPr>
              <a:t>Pembukaan kavling perumahan dan infrastruktur pada kelerengan 15–30% meningkatkan Faktor C lebih dari 10 kali lipat (menjadi 0,920), menjadi penyumbang utama lonjakan kelas TBE Sangat Berat.</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0B1120"/>
        </a:solidFill>
        <a:effectLst/>
      </p:bgPr>
    </p:bg>
    <p:spTree>
      <p:nvGrpSpPr>
        <p:cNvPr id="1" name=""/>
        <p:cNvGrpSpPr/>
        <p:nvPr/>
      </p:nvGrpSpPr>
      <p:grpSpPr/>
      <p:sp>
        <p:nvSpPr>
          <p:cNvPr id="2" name="Rectangle 1"/>
          <p:cNvSpPr/>
          <p:nvPr/>
        </p:nvSpPr>
        <p:spPr>
          <a:xfrm>
            <a:off x="0" y="0"/>
            <a:ext cx="12191695" cy="1024128"/>
          </a:xfrm>
          <a:prstGeom prst="rect">
            <a:avLst/>
          </a:prstGeom>
          <a:solidFill>
            <a:srgbClr val="0F172A"/>
          </a:solidFill>
          <a:ln w="12700">
            <a:solidFill>
              <a:srgbClr val="2D4162"/>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09728" cy="1024128"/>
          </a:xfrm>
          <a:prstGeom prst="rect">
            <a:avLst/>
          </a:prstGeom>
          <a:solidFill>
            <a:srgbClr val="38BD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320040" y="128016"/>
            <a:ext cx="3474720" cy="237744"/>
          </a:xfrm>
          <a:prstGeom prst="roundRect">
            <a:avLst/>
          </a:prstGeom>
          <a:solidFill>
            <a:srgbClr val="0E2D4B"/>
          </a:solidFill>
          <a:ln w="9525">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wrap="none" lIns="73152" tIns="18288"/>
          <a:lstStyle/>
          <a:p>
            <a:pPr algn="ctr">
              <a:defRPr sz="850" b="1">
                <a:solidFill>
                  <a:srgbClr val="38BDF8"/>
                </a:solidFill>
                <a:latin typeface="Segoe UI"/>
              </a:defRPr>
            </a:pPr>
            <a:r>
              <a:t>TUGAS 4A • SEDIMENT DELIVERY RATIO (SDR) &amp; WADUK JATIBARANG</a:t>
            </a:r>
          </a:p>
        </p:txBody>
      </p:sp>
      <p:sp>
        <p:nvSpPr>
          <p:cNvPr id="5" name="Rounded Rectangle 4"/>
          <p:cNvSpPr/>
          <p:nvPr/>
        </p:nvSpPr>
        <p:spPr>
          <a:xfrm>
            <a:off x="3931920" y="128016"/>
            <a:ext cx="7909560" cy="237744"/>
          </a:xfrm>
          <a:prstGeom prst="roundRect">
            <a:avLst/>
          </a:prstGeom>
          <a:solidFill>
            <a:srgbClr val="2A200F"/>
          </a:solidFill>
          <a:ln w="9525">
            <a:solidFill>
              <a:srgbClr val="F59E0B"/>
            </a:solidFill>
          </a:ln>
        </p:spPr>
        <p:style>
          <a:lnRef idx="1">
            <a:schemeClr val="accent1"/>
          </a:lnRef>
          <a:fillRef idx="3">
            <a:schemeClr val="accent1"/>
          </a:fillRef>
          <a:effectRef idx="2">
            <a:schemeClr val="accent1"/>
          </a:effectRef>
          <a:fontRef idx="minor">
            <a:schemeClr val="lt1"/>
          </a:fontRef>
        </p:style>
        <p:txBody>
          <a:bodyPr rtlCol="0" anchor="ctr" wrap="none" tIns="18288"/>
          <a:lstStyle/>
          <a:p>
            <a:pPr algn="ctr">
              <a:defRPr sz="800" b="1">
                <a:solidFill>
                  <a:srgbClr val="F59E0B"/>
                </a:solidFill>
                <a:latin typeface="Segoe UI"/>
              </a:defRPr>
            </a:pPr>
            <a:r>
              <a:t>TOOLS GIS: QGIS 3.34 LTR • Python GeoPandas &amp; Rasterio • WhiteboxTools D8 • GEE Sentinel-2 • GDAL/PROJ (EPSG:32749) • Three.js 3D • Scikit-Learn</a:t>
            </a:r>
          </a:p>
        </p:txBody>
      </p:sp>
      <p:sp>
        <p:nvSpPr>
          <p:cNvPr id="6" name="TextBox 5"/>
          <p:cNvSpPr txBox="1"/>
          <p:nvPr/>
        </p:nvSpPr>
        <p:spPr>
          <a:xfrm>
            <a:off x="320040" y="384048"/>
            <a:ext cx="10789920" cy="594360"/>
          </a:xfrm>
          <a:prstGeom prst="rect">
            <a:avLst/>
          </a:prstGeom>
          <a:noFill/>
        </p:spPr>
        <p:txBody>
          <a:bodyPr wrap="square" tIns="0" bIns="0">
            <a:spAutoFit/>
          </a:bodyPr>
          <a:lstStyle/>
          <a:p>
            <a:pPr>
              <a:defRPr sz="1800" b="1">
                <a:solidFill>
                  <a:srgbClr val="F8FAFC"/>
                </a:solidFill>
                <a:latin typeface="Segoe UI"/>
              </a:defRPr>
            </a:pPr>
            <a:r>
              <a:t>6. Perhitungan Beban Sedimen (SY) &amp; Evaluasi Umur Guna Waduk Jatibarang</a:t>
            </a:r>
          </a:p>
          <a:p>
            <a:pPr>
              <a:defRPr sz="1000">
                <a:solidFill>
                  <a:srgbClr val="94A3B8"/>
                </a:solidFill>
                <a:latin typeface="Segoe UI"/>
              </a:defRPr>
            </a:pPr>
            <a:r>
              <a:t>Penerapan rasio pelepasan sedimen (SDR Ensemble Boyce &amp; Vanoni) serta evaluasi kurva penyusutan Dead Storage Waduk Jatibarang</a:t>
            </a:r>
          </a:p>
        </p:txBody>
      </p:sp>
      <p:sp>
        <p:nvSpPr>
          <p:cNvPr id="7" name="TextBox 6"/>
          <p:cNvSpPr txBox="1"/>
          <p:nvPr/>
        </p:nvSpPr>
        <p:spPr>
          <a:xfrm>
            <a:off x="320040" y="6537960"/>
            <a:ext cx="11521440" cy="274320"/>
          </a:xfrm>
          <a:prstGeom prst="rect">
            <a:avLst/>
          </a:prstGeom>
          <a:noFill/>
        </p:spPr>
        <p:txBody>
          <a:bodyPr wrap="none">
            <a:spAutoFit/>
          </a:bodyPr>
          <a:lstStyle/>
          <a:p>
            <a:pPr>
              <a:defRPr sz="850">
                <a:solidFill>
                  <a:srgbClr val="94A3B8"/>
                </a:solidFill>
                <a:latin typeface="Segoe UI"/>
              </a:defRPr>
            </a:pPr>
            <a:r>
              <a:t>Magister Teknik Sipil (S2) • Studi Kasus DAS Garang Semarang (EPSG:32749 / UTM Zona 49S) • Live WebGIS: http://43.157.197.253/das-garang/          |   Slide 7 / 13</a:t>
            </a:r>
          </a:p>
        </p:txBody>
      </p:sp>
      <p:sp>
        <p:nvSpPr>
          <p:cNvPr id="8" name="Rounded Rectangle 7"/>
          <p:cNvSpPr/>
          <p:nvPr/>
        </p:nvSpPr>
        <p:spPr>
          <a:xfrm>
            <a:off x="320040" y="1170432"/>
            <a:ext cx="2788920" cy="1234440"/>
          </a:xfrm>
          <a:prstGeom prst="roundRect">
            <a:avLst>
              <a:gd name="adj" fmla="val 5000"/>
            </a:avLst>
          </a:prstGeom>
          <a:solidFill>
            <a:srgbClr val="121C31"/>
          </a:solidFill>
          <a:ln w="15875">
            <a:solidFill>
              <a:srgbClr val="F59E0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448056" y="1243584"/>
            <a:ext cx="2532887" cy="1088136"/>
          </a:xfrm>
          <a:prstGeom prst="rect">
            <a:avLst/>
          </a:prstGeom>
          <a:noFill/>
        </p:spPr>
        <p:txBody>
          <a:bodyPr wrap="square">
            <a:spAutoFit/>
          </a:bodyPr>
          <a:lstStyle/>
          <a:p>
            <a:pPr>
              <a:defRPr sz="850" b="1">
                <a:solidFill>
                  <a:srgbClr val="94A3B8"/>
                </a:solidFill>
                <a:latin typeface="Segoe UI"/>
              </a:defRPr>
            </a:pPr>
            <a:r>
              <a:t>SEDIMEN MASUK WADUK (2026)</a:t>
            </a:r>
          </a:p>
          <a:p>
            <a:pPr>
              <a:defRPr sz="1800" b="1">
                <a:solidFill>
                  <a:srgbClr val="F59E0B"/>
                </a:solidFill>
                <a:latin typeface="Consolas"/>
              </a:defRPr>
            </a:pPr>
            <a:r>
              <a:t>125.733 m³/th</a:t>
            </a:r>
          </a:p>
          <a:p>
            <a:pPr>
              <a:defRPr sz="850">
                <a:solidFill>
                  <a:srgbClr val="F8FAFC"/>
                </a:solidFill>
                <a:latin typeface="Segoe UI"/>
              </a:defRPr>
            </a:pPr>
            <a:r>
              <a:t>Sub-DAS Kreo (54,2 km²)</a:t>
            </a:r>
            <a:br/>
            <a:r>
              <a:t>Trap Efficiency Brune: 94%</a:t>
            </a:r>
          </a:p>
        </p:txBody>
      </p:sp>
      <p:sp>
        <p:nvSpPr>
          <p:cNvPr id="10" name="Rounded Rectangle 9"/>
          <p:cNvSpPr/>
          <p:nvPr/>
        </p:nvSpPr>
        <p:spPr>
          <a:xfrm>
            <a:off x="3246120" y="1170432"/>
            <a:ext cx="2788920" cy="1234440"/>
          </a:xfrm>
          <a:prstGeom prst="roundRect">
            <a:avLst>
              <a:gd name="adj" fmla="val 5000"/>
            </a:avLst>
          </a:prstGeom>
          <a:solidFill>
            <a:srgbClr val="121C31"/>
          </a:solidFill>
          <a:ln w="15875">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3374136" y="1243584"/>
            <a:ext cx="2532887" cy="1088136"/>
          </a:xfrm>
          <a:prstGeom prst="rect">
            <a:avLst/>
          </a:prstGeom>
          <a:noFill/>
        </p:spPr>
        <p:txBody>
          <a:bodyPr wrap="square">
            <a:spAutoFit/>
          </a:bodyPr>
          <a:lstStyle/>
          <a:p>
            <a:pPr>
              <a:defRPr sz="850" b="1">
                <a:solidFill>
                  <a:srgbClr val="94A3B8"/>
                </a:solidFill>
                <a:latin typeface="Segoe UI"/>
              </a:defRPr>
            </a:pPr>
            <a:r>
              <a:t>UMUR DEAD STORAGE EKSISTING</a:t>
            </a:r>
          </a:p>
          <a:p>
            <a:pPr>
              <a:defRPr sz="1800" b="1">
                <a:solidFill>
                  <a:srgbClr val="38BDF8"/>
                </a:solidFill>
                <a:latin typeface="Consolas"/>
              </a:defRPr>
            </a:pPr>
            <a:r>
              <a:t>54,1 Tahun</a:t>
            </a:r>
          </a:p>
          <a:p>
            <a:pPr>
              <a:defRPr sz="850">
                <a:solidFill>
                  <a:srgbClr val="F8FAFC"/>
                </a:solidFill>
                <a:latin typeface="Segoe UI"/>
              </a:defRPr>
            </a:pPr>
            <a:r>
              <a:t>Kapasitas Mati: 6,80 Juta m³</a:t>
            </a:r>
            <a:br/>
            <a:r>
              <a:t>Kuota Desain: 136.000 m³/thn</a:t>
            </a:r>
          </a:p>
        </p:txBody>
      </p:sp>
      <p:sp>
        <p:nvSpPr>
          <p:cNvPr id="12" name="Rounded Rectangle 11"/>
          <p:cNvSpPr/>
          <p:nvPr/>
        </p:nvSpPr>
        <p:spPr>
          <a:xfrm>
            <a:off x="6172200" y="1170432"/>
            <a:ext cx="2788920" cy="1234440"/>
          </a:xfrm>
          <a:prstGeom prst="roundRect">
            <a:avLst>
              <a:gd name="adj" fmla="val 5000"/>
            </a:avLst>
          </a:prstGeom>
          <a:solidFill>
            <a:srgbClr val="121C31"/>
          </a:solidFill>
          <a:ln w="15875">
            <a:solidFill>
              <a:srgbClr val="10B98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6300216" y="1243584"/>
            <a:ext cx="2532887" cy="1088136"/>
          </a:xfrm>
          <a:prstGeom prst="rect">
            <a:avLst/>
          </a:prstGeom>
          <a:noFill/>
        </p:spPr>
        <p:txBody>
          <a:bodyPr wrap="square">
            <a:spAutoFit/>
          </a:bodyPr>
          <a:lstStyle/>
          <a:p>
            <a:pPr>
              <a:defRPr sz="850" b="1">
                <a:solidFill>
                  <a:srgbClr val="94A3B8"/>
                </a:solidFill>
                <a:latin typeface="Segoe UI"/>
              </a:defRPr>
            </a:pPr>
            <a:r>
              <a:t>SEDIMEN PASCA-MITIGASI</a:t>
            </a:r>
          </a:p>
          <a:p>
            <a:pPr>
              <a:defRPr sz="1800" b="1">
                <a:solidFill>
                  <a:srgbClr val="10B981"/>
                </a:solidFill>
                <a:latin typeface="Consolas"/>
              </a:defRPr>
            </a:pPr>
            <a:r>
              <a:t>53.136 m³/th</a:t>
            </a:r>
          </a:p>
          <a:p>
            <a:pPr>
              <a:defRPr sz="850">
                <a:solidFill>
                  <a:srgbClr val="F8FAFC"/>
                </a:solidFill>
                <a:latin typeface="Segoe UI"/>
              </a:defRPr>
            </a:pPr>
            <a:r>
              <a:t>Reduksi -57,7% dengan Sabo</a:t>
            </a:r>
            <a:br/>
            <a:r>
              <a:t>Dam + Teras Bangku + Reboisasi</a:t>
            </a:r>
          </a:p>
        </p:txBody>
      </p:sp>
      <p:sp>
        <p:nvSpPr>
          <p:cNvPr id="14" name="Rounded Rectangle 13"/>
          <p:cNvSpPr/>
          <p:nvPr/>
        </p:nvSpPr>
        <p:spPr>
          <a:xfrm>
            <a:off x="9098280" y="1170432"/>
            <a:ext cx="2743200" cy="1234440"/>
          </a:xfrm>
          <a:prstGeom prst="roundRect">
            <a:avLst>
              <a:gd name="adj" fmla="val 5000"/>
            </a:avLst>
          </a:prstGeom>
          <a:solidFill>
            <a:srgbClr val="121C31"/>
          </a:solidFill>
          <a:ln w="15875">
            <a:solidFill>
              <a:srgbClr val="A855F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9226296" y="1243584"/>
            <a:ext cx="2487168" cy="1088136"/>
          </a:xfrm>
          <a:prstGeom prst="rect">
            <a:avLst/>
          </a:prstGeom>
          <a:noFill/>
        </p:spPr>
        <p:txBody>
          <a:bodyPr wrap="square">
            <a:spAutoFit/>
          </a:bodyPr>
          <a:lstStyle/>
          <a:p>
            <a:pPr>
              <a:defRPr sz="850" b="1">
                <a:solidFill>
                  <a:srgbClr val="94A3B8"/>
                </a:solidFill>
                <a:latin typeface="Segoe UI"/>
              </a:defRPr>
            </a:pPr>
            <a:r>
              <a:t>UMUR WADUK PASCA-MITIGASI</a:t>
            </a:r>
          </a:p>
          <a:p>
            <a:pPr>
              <a:defRPr sz="1800" b="1">
                <a:solidFill>
                  <a:srgbClr val="A855F7"/>
                </a:solidFill>
                <a:latin typeface="Consolas"/>
              </a:defRPr>
            </a:pPr>
            <a:r>
              <a:t>128,0 Tahun</a:t>
            </a:r>
          </a:p>
          <a:p>
            <a:pPr>
              <a:defRPr sz="850">
                <a:solidFill>
                  <a:srgbClr val="F8FAFC"/>
                </a:solidFill>
                <a:latin typeface="Segoe UI"/>
              </a:defRPr>
            </a:pPr>
            <a:r>
              <a:t>Perpanjangan Umur Guna:</a:t>
            </a:r>
            <a:br/>
            <a:r>
              <a:t>+73,9 Tahun dari Eksisting!</a:t>
            </a:r>
          </a:p>
        </p:txBody>
      </p:sp>
      <p:sp>
        <p:nvSpPr>
          <p:cNvPr id="16" name="Rounded Rectangle 15"/>
          <p:cNvSpPr/>
          <p:nvPr/>
        </p:nvSpPr>
        <p:spPr>
          <a:xfrm>
            <a:off x="320040" y="2560320"/>
            <a:ext cx="5577840" cy="3794760"/>
          </a:xfrm>
          <a:prstGeom prst="roundRect">
            <a:avLst>
              <a:gd name="adj" fmla="val 3000"/>
            </a:avLst>
          </a:prstGeom>
          <a:solidFill>
            <a:srgbClr val="121C31"/>
          </a:solidFill>
          <a:ln w="12700">
            <a:solidFill>
              <a:srgbClr val="2D4162"/>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393192" y="2560320"/>
            <a:ext cx="5431536" cy="54864"/>
          </a:xfrm>
          <a:prstGeom prst="rect">
            <a:avLst/>
          </a:prstGeom>
          <a:solidFill>
            <a:srgbClr val="38BD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466344" y="2670048"/>
            <a:ext cx="5285231" cy="3611880"/>
          </a:xfrm>
          <a:prstGeom prst="rect">
            <a:avLst/>
          </a:prstGeom>
          <a:noFill/>
        </p:spPr>
        <p:txBody>
          <a:bodyPr wrap="square">
            <a:spAutoFit/>
          </a:bodyPr>
          <a:lstStyle/>
          <a:p>
            <a:pPr>
              <a:spcAft>
                <a:spcPts val="600"/>
              </a:spcAft>
              <a:defRPr sz="1100" b="1">
                <a:solidFill>
                  <a:srgbClr val="38BDF8"/>
                </a:solidFill>
                <a:latin typeface="Segoe UI"/>
              </a:defRPr>
            </a:pPr>
            <a:r>
              <a:t>Metodologi Perhitungan Sediment Yield (SY) &amp; Kapasitas Waduk</a:t>
            </a:r>
          </a:p>
          <a:p>
            <a:pPr>
              <a:spcAft>
                <a:spcPts val="400"/>
              </a:spcAft>
            </a:pPr>
            <a:r>
              <a:rPr b="1" sz="919">
                <a:solidFill>
                  <a:srgbClr val="F8FAFC"/>
                </a:solidFill>
                <a:latin typeface="Segoe UI"/>
              </a:rPr>
              <a:t>• 1. Persamaan Empiris Sediment Delivery Ratio (SDR): </a:t>
            </a:r>
            <a:r>
              <a:rPr sz="919">
                <a:solidFill>
                  <a:srgbClr val="CBD5E1"/>
                </a:solidFill>
                <a:latin typeface="Segoe UI"/>
              </a:rPr>
              <a:t>• Rumus Boyce (1975): SDR = 0,375 × (A_km2)^-0,2382
• Rumus Vanoni / USDA (1975): SDR = 0,4724 × (A_km2)^-0,125
• Ensemble Rerata Sub-DAS Kreo (A = 54,2 km²): SDR = 20,84%</a:t>
            </a:r>
          </a:p>
          <a:p>
            <a:pPr>
              <a:spcAft>
                <a:spcPts val="400"/>
              </a:spcAft>
            </a:pPr>
            <a:r>
              <a:rPr b="1" sz="919">
                <a:solidFill>
                  <a:srgbClr val="F8FAFC"/>
                </a:solidFill>
                <a:latin typeface="Segoe UI"/>
              </a:rPr>
              <a:t>• 2. Konversi Tonase Erosi ke Volume Endapan Waduk (m³/thn): </a:t>
            </a:r>
            <a:r>
              <a:rPr sz="919">
                <a:solidFill>
                  <a:srgbClr val="CBD5E1"/>
                </a:solidFill>
                <a:latin typeface="Segoe UI"/>
              </a:rPr>
              <a:t>V_sed = [ (Erosi_Gross × SDR) × (1 + f_bedload) × Trap_Eff ] / γ_sed
Dengan faktor muatan dasar (bedload) = 20%, Trap Efficiency Brune = 94%, dan berat jenis kering sedimen terkompaksi γ_sed = 1,20 ton/m³.</a:t>
            </a:r>
          </a:p>
          <a:p>
            <a:pPr>
              <a:spcAft>
                <a:spcPts val="400"/>
              </a:spcAft>
            </a:pPr>
            <a:r>
              <a:rPr b="1" sz="919">
                <a:solidFill>
                  <a:srgbClr val="F8FAFC"/>
                </a:solidFill>
                <a:latin typeface="Segoe UI"/>
              </a:rPr>
              <a:t>• 3. Evaluasi Teknis Waduk Jatibarang (Sub-DAS Kreo): </a:t>
            </a:r>
            <a:r>
              <a:rPr sz="919">
                <a:solidFill>
                  <a:srgbClr val="CBD5E1"/>
                </a:solidFill>
                <a:latin typeface="Segoe UI"/>
              </a:rPr>
              <a:t>Erosi kotor Sub-DAS Kreo tahun 2026 mencapai 640.538 ton/thn (rerata 118,2 ton/ha/thn). Dengan SDR 20,84%, sedimen melimpas ke waduk sebesar 133.505 ton/thn atau setara volume endapan efektif 125.733 m³/thn.</a:t>
            </a:r>
          </a:p>
          <a:p>
            <a:pPr>
              <a:spcAft>
                <a:spcPts val="400"/>
              </a:spcAft>
            </a:pPr>
            <a:r>
              <a:rPr b="1" sz="919">
                <a:solidFill>
                  <a:srgbClr val="F8FAFC"/>
                </a:solidFill>
                <a:latin typeface="Segoe UI"/>
              </a:rPr>
              <a:t>• 4. Risiko Percepatan Tanpa Konservasi: </a:t>
            </a:r>
            <a:r>
              <a:rPr sz="919">
                <a:solidFill>
                  <a:srgbClr val="CBD5E1"/>
                </a:solidFill>
                <a:latin typeface="Segoe UI"/>
              </a:rPr>
              <a:t>Apabila tren konversi lahan 2021–2026 berlanjut hingga 2031 (BAU) ditambah anomali hujan ekstrem +15%, laju sedimentasi akan melampaui kuota desain 136.000 m³/thn dan memperpendek umur efektif waduk menjadi &lt;42 tahun.</a:t>
            </a:r>
          </a:p>
        </p:txBody>
      </p:sp>
      <p:graphicFrame>
        <p:nvGraphicFramePr>
          <p:cNvPr id="19" name="Table 18"/>
          <p:cNvGraphicFramePr>
            <a:graphicFrameLocks noGrp="1"/>
          </p:cNvGraphicFramePr>
          <p:nvPr/>
        </p:nvGraphicFramePr>
        <p:xfrm>
          <a:off x="6035040" y="2560320"/>
          <a:ext cx="5806440" cy="2240280"/>
        </p:xfrm>
        <a:graphic>
          <a:graphicData uri="http://schemas.openxmlformats.org/drawingml/2006/table">
            <a:tbl>
              <a:tblPr firstRow="1" bandRow="1">
                <a:tableStyleId>{5C22544A-7EE6-4342-B048-85BDC9FD1C3A}</a:tableStyleId>
              </a:tblPr>
              <a:tblGrid>
                <a:gridCol w="1051560"/>
                <a:gridCol w="685800"/>
                <a:gridCol w="777240"/>
                <a:gridCol w="868680"/>
                <a:gridCol w="594360"/>
                <a:gridCol w="868680"/>
                <a:gridCol w="960120"/>
              </a:tblGrid>
              <a:tr h="448056">
                <a:tc>
                  <a:txBody>
                    <a:bodyPr/>
                    <a:lstStyle/>
                    <a:p>
                      <a:pPr>
                        <a:defRPr sz="819" b="1">
                          <a:solidFill>
                            <a:srgbClr val="38BDF8"/>
                          </a:solidFill>
                          <a:latin typeface="Segoe UI"/>
                        </a:defRPr>
                      </a:pPr>
                      <a:r>
                        <a:t>Unit Sub-DAS</a:t>
                      </a:r>
                    </a:p>
                  </a:txBody>
                  <a:tcPr anchor="ctr">
                    <a:solidFill>
                      <a:srgbClr val="1E293B"/>
                    </a:solidFill>
                  </a:tcPr>
                </a:tc>
                <a:tc>
                  <a:txBody>
                    <a:bodyPr/>
                    <a:lstStyle/>
                    <a:p>
                      <a:pPr>
                        <a:defRPr sz="819" b="1">
                          <a:solidFill>
                            <a:srgbClr val="38BDF8"/>
                          </a:solidFill>
                          <a:latin typeface="Segoe UI"/>
                        </a:defRPr>
                      </a:pPr>
                      <a:r>
                        <a:t>Luas (ha)</a:t>
                      </a:r>
                    </a:p>
                  </a:txBody>
                  <a:tcPr anchor="ctr">
                    <a:solidFill>
                      <a:srgbClr val="1E293B"/>
                    </a:solidFill>
                  </a:tcPr>
                </a:tc>
                <a:tc>
                  <a:txBody>
                    <a:bodyPr/>
                    <a:lstStyle/>
                    <a:p>
                      <a:pPr>
                        <a:defRPr sz="819" b="1">
                          <a:solidFill>
                            <a:srgbClr val="38BDF8"/>
                          </a:solidFill>
                          <a:latin typeface="Segoe UI"/>
                        </a:defRPr>
                      </a:pPr>
                      <a:r>
                        <a:t>Erosi 2026 (t/ha/th)</a:t>
                      </a:r>
                    </a:p>
                  </a:txBody>
                  <a:tcPr anchor="ctr">
                    <a:solidFill>
                      <a:srgbClr val="1E293B"/>
                    </a:solidFill>
                  </a:tcPr>
                </a:tc>
                <a:tc>
                  <a:txBody>
                    <a:bodyPr/>
                    <a:lstStyle/>
                    <a:p>
                      <a:pPr>
                        <a:defRPr sz="819" b="1">
                          <a:solidFill>
                            <a:srgbClr val="38BDF8"/>
                          </a:solidFill>
                          <a:latin typeface="Segoe UI"/>
                        </a:defRPr>
                      </a:pPr>
                      <a:r>
                        <a:t>Erosi Kotor (ton/thn)</a:t>
                      </a:r>
                    </a:p>
                  </a:txBody>
                  <a:tcPr anchor="ctr">
                    <a:solidFill>
                      <a:srgbClr val="1E293B"/>
                    </a:solidFill>
                  </a:tcPr>
                </a:tc>
                <a:tc>
                  <a:txBody>
                    <a:bodyPr/>
                    <a:lstStyle/>
                    <a:p>
                      <a:pPr>
                        <a:defRPr sz="819" b="1">
                          <a:solidFill>
                            <a:srgbClr val="38BDF8"/>
                          </a:solidFill>
                          <a:latin typeface="Segoe UI"/>
                        </a:defRPr>
                      </a:pPr>
                      <a:r>
                        <a:t>SDR (%)</a:t>
                      </a:r>
                    </a:p>
                  </a:txBody>
                  <a:tcPr anchor="ctr">
                    <a:solidFill>
                      <a:srgbClr val="1E293B"/>
                    </a:solidFill>
                  </a:tcPr>
                </a:tc>
                <a:tc>
                  <a:txBody>
                    <a:bodyPr/>
                    <a:lstStyle/>
                    <a:p>
                      <a:pPr>
                        <a:defRPr sz="819" b="1">
                          <a:solidFill>
                            <a:srgbClr val="38BDF8"/>
                          </a:solidFill>
                          <a:latin typeface="Segoe UI"/>
                        </a:defRPr>
                      </a:pPr>
                      <a:r>
                        <a:t>Sediment Yield SY (ton/thn)</a:t>
                      </a:r>
                    </a:p>
                  </a:txBody>
                  <a:tcPr anchor="ctr">
                    <a:solidFill>
                      <a:srgbClr val="1E293B"/>
                    </a:solidFill>
                  </a:tcPr>
                </a:tc>
                <a:tc>
                  <a:txBody>
                    <a:bodyPr/>
                    <a:lstStyle/>
                    <a:p>
                      <a:pPr>
                        <a:defRPr sz="819" b="1">
                          <a:solidFill>
                            <a:srgbClr val="38BDF8"/>
                          </a:solidFill>
                          <a:latin typeface="Segoe UI"/>
                        </a:defRPr>
                      </a:pPr>
                      <a:r>
                        <a:t>Muara Penerima</a:t>
                      </a:r>
                    </a:p>
                  </a:txBody>
                  <a:tcPr anchor="ctr">
                    <a:solidFill>
                      <a:srgbClr val="1E293B"/>
                    </a:solidFill>
                  </a:tcPr>
                </a:tc>
              </a:tr>
              <a:tr h="448056">
                <a:tc>
                  <a:txBody>
                    <a:bodyPr/>
                    <a:lstStyle/>
                    <a:p>
                      <a:pPr>
                        <a:defRPr sz="819" b="1">
                          <a:solidFill>
                            <a:srgbClr val="F8FAFC"/>
                          </a:solidFill>
                          <a:latin typeface="Segoe UI"/>
                        </a:defRPr>
                      </a:pPr>
                      <a:r>
                        <a:t>Sub-DAS Kreo</a:t>
                      </a:r>
                    </a:p>
                  </a:txBody>
                  <a:tcPr anchor="ctr">
                    <a:solidFill>
                      <a:srgbClr val="0F172A"/>
                    </a:solidFill>
                  </a:tcPr>
                </a:tc>
                <a:tc>
                  <a:txBody>
                    <a:bodyPr/>
                    <a:lstStyle/>
                    <a:p>
                      <a:pPr>
                        <a:defRPr sz="819" b="0">
                          <a:solidFill>
                            <a:srgbClr val="E2E8F0"/>
                          </a:solidFill>
                          <a:latin typeface="Segoe UI"/>
                        </a:defRPr>
                      </a:pPr>
                      <a:r>
                        <a:t>5.420 ha</a:t>
                      </a:r>
                    </a:p>
                  </a:txBody>
                  <a:tcPr anchor="ctr">
                    <a:solidFill>
                      <a:srgbClr val="0F172A"/>
                    </a:solidFill>
                  </a:tcPr>
                </a:tc>
                <a:tc>
                  <a:txBody>
                    <a:bodyPr/>
                    <a:lstStyle/>
                    <a:p>
                      <a:pPr>
                        <a:defRPr sz="819" b="0">
                          <a:solidFill>
                            <a:srgbClr val="E2E8F0"/>
                          </a:solidFill>
                          <a:latin typeface="Segoe UI"/>
                        </a:defRPr>
                      </a:pPr>
                      <a:r>
                        <a:t>118,18</a:t>
                      </a:r>
                    </a:p>
                  </a:txBody>
                  <a:tcPr anchor="ctr">
                    <a:solidFill>
                      <a:srgbClr val="0F172A"/>
                    </a:solidFill>
                  </a:tcPr>
                </a:tc>
                <a:tc>
                  <a:txBody>
                    <a:bodyPr/>
                    <a:lstStyle/>
                    <a:p>
                      <a:pPr>
                        <a:defRPr sz="819" b="0">
                          <a:solidFill>
                            <a:srgbClr val="E2E8F0"/>
                          </a:solidFill>
                          <a:latin typeface="Segoe UI"/>
                        </a:defRPr>
                      </a:pPr>
                      <a:r>
                        <a:t>640.538 ton</a:t>
                      </a:r>
                    </a:p>
                  </a:txBody>
                  <a:tcPr anchor="ctr">
                    <a:solidFill>
                      <a:srgbClr val="0F172A"/>
                    </a:solidFill>
                  </a:tcPr>
                </a:tc>
                <a:tc>
                  <a:txBody>
                    <a:bodyPr/>
                    <a:lstStyle/>
                    <a:p>
                      <a:pPr>
                        <a:defRPr sz="819" b="0">
                          <a:solidFill>
                            <a:srgbClr val="E2E8F0"/>
                          </a:solidFill>
                          <a:latin typeface="Segoe UI"/>
                        </a:defRPr>
                      </a:pPr>
                      <a:r>
                        <a:t>20,84%</a:t>
                      </a:r>
                    </a:p>
                  </a:txBody>
                  <a:tcPr anchor="ctr">
                    <a:solidFill>
                      <a:srgbClr val="0F172A"/>
                    </a:solidFill>
                  </a:tcPr>
                </a:tc>
                <a:tc>
                  <a:txBody>
                    <a:bodyPr/>
                    <a:lstStyle/>
                    <a:p>
                      <a:pPr>
                        <a:defRPr sz="819" b="0">
                          <a:solidFill>
                            <a:srgbClr val="E2E8F0"/>
                          </a:solidFill>
                          <a:latin typeface="Segoe UI"/>
                        </a:defRPr>
                      </a:pPr>
                      <a:r>
                        <a:t>133.505 ton/thn</a:t>
                      </a:r>
                    </a:p>
                  </a:txBody>
                  <a:tcPr anchor="ctr">
                    <a:solidFill>
                      <a:srgbClr val="0F172A"/>
                    </a:solidFill>
                  </a:tcPr>
                </a:tc>
                <a:tc>
                  <a:txBody>
                    <a:bodyPr/>
                    <a:lstStyle/>
                    <a:p>
                      <a:pPr>
                        <a:defRPr sz="819" b="0">
                          <a:solidFill>
                            <a:srgbClr val="E2E8F0"/>
                          </a:solidFill>
                          <a:latin typeface="Segoe UI"/>
                        </a:defRPr>
                      </a:pPr>
                      <a:r>
                        <a:t>Waduk Jatibarang (Tertahan 94%)</a:t>
                      </a:r>
                    </a:p>
                  </a:txBody>
                  <a:tcPr anchor="ctr">
                    <a:solidFill>
                      <a:srgbClr val="0F172A"/>
                    </a:solidFill>
                  </a:tcPr>
                </a:tc>
              </a:tr>
              <a:tr h="448056">
                <a:tc>
                  <a:txBody>
                    <a:bodyPr/>
                    <a:lstStyle/>
                    <a:p>
                      <a:pPr>
                        <a:defRPr sz="819" b="1">
                          <a:solidFill>
                            <a:srgbClr val="F8FAFC"/>
                          </a:solidFill>
                          <a:latin typeface="Segoe UI"/>
                        </a:defRPr>
                      </a:pPr>
                      <a:r>
                        <a:t>Sub-DAS Kripik</a:t>
                      </a:r>
                    </a:p>
                  </a:txBody>
                  <a:tcPr anchor="ctr">
                    <a:solidFill>
                      <a:srgbClr val="162138"/>
                    </a:solidFill>
                  </a:tcPr>
                </a:tc>
                <a:tc>
                  <a:txBody>
                    <a:bodyPr/>
                    <a:lstStyle/>
                    <a:p>
                      <a:pPr>
                        <a:defRPr sz="819" b="0">
                          <a:solidFill>
                            <a:srgbClr val="E2E8F0"/>
                          </a:solidFill>
                          <a:latin typeface="Segoe UI"/>
                        </a:defRPr>
                      </a:pPr>
                      <a:r>
                        <a:t>6.140 ha</a:t>
                      </a:r>
                    </a:p>
                  </a:txBody>
                  <a:tcPr anchor="ctr">
                    <a:solidFill>
                      <a:srgbClr val="162138"/>
                    </a:solidFill>
                  </a:tcPr>
                </a:tc>
                <a:tc>
                  <a:txBody>
                    <a:bodyPr/>
                    <a:lstStyle/>
                    <a:p>
                      <a:pPr>
                        <a:defRPr sz="819" b="0">
                          <a:solidFill>
                            <a:srgbClr val="E2E8F0"/>
                          </a:solidFill>
                          <a:latin typeface="Segoe UI"/>
                        </a:defRPr>
                      </a:pPr>
                      <a:r>
                        <a:t>163,99</a:t>
                      </a:r>
                    </a:p>
                  </a:txBody>
                  <a:tcPr anchor="ctr">
                    <a:solidFill>
                      <a:srgbClr val="162138"/>
                    </a:solidFill>
                  </a:tcPr>
                </a:tc>
                <a:tc>
                  <a:txBody>
                    <a:bodyPr/>
                    <a:lstStyle/>
                    <a:p>
                      <a:pPr>
                        <a:defRPr sz="819" b="0">
                          <a:solidFill>
                            <a:srgbClr val="E2E8F0"/>
                          </a:solidFill>
                          <a:latin typeface="Segoe UI"/>
                        </a:defRPr>
                      </a:pPr>
                      <a:r>
                        <a:t>1.006.919 ton</a:t>
                      </a:r>
                    </a:p>
                  </a:txBody>
                  <a:tcPr anchor="ctr">
                    <a:solidFill>
                      <a:srgbClr val="162138"/>
                    </a:solidFill>
                  </a:tcPr>
                </a:tc>
                <a:tc>
                  <a:txBody>
                    <a:bodyPr/>
                    <a:lstStyle/>
                    <a:p>
                      <a:pPr>
                        <a:defRPr sz="819" b="0">
                          <a:solidFill>
                            <a:srgbClr val="E2E8F0"/>
                          </a:solidFill>
                          <a:latin typeface="Segoe UI"/>
                        </a:defRPr>
                      </a:pPr>
                      <a:r>
                        <a:t>20,39%</a:t>
                      </a:r>
                    </a:p>
                  </a:txBody>
                  <a:tcPr anchor="ctr">
                    <a:solidFill>
                      <a:srgbClr val="162138"/>
                    </a:solidFill>
                  </a:tcPr>
                </a:tc>
                <a:tc>
                  <a:txBody>
                    <a:bodyPr/>
                    <a:lstStyle/>
                    <a:p>
                      <a:pPr>
                        <a:defRPr sz="819" b="0">
                          <a:solidFill>
                            <a:srgbClr val="E2E8F0"/>
                          </a:solidFill>
                          <a:latin typeface="Segoe UI"/>
                        </a:defRPr>
                      </a:pPr>
                      <a:r>
                        <a:t>205.331 ton/thn</a:t>
                      </a:r>
                    </a:p>
                  </a:txBody>
                  <a:tcPr anchor="ctr">
                    <a:solidFill>
                      <a:srgbClr val="162138"/>
                    </a:solidFill>
                  </a:tcPr>
                </a:tc>
                <a:tc>
                  <a:txBody>
                    <a:bodyPr/>
                    <a:lstStyle/>
                    <a:p>
                      <a:pPr>
                        <a:defRPr sz="819" b="0">
                          <a:solidFill>
                            <a:srgbClr val="E2E8F0"/>
                          </a:solidFill>
                          <a:latin typeface="Segoe UI"/>
                        </a:defRPr>
                      </a:pPr>
                      <a:r>
                        <a:t>Langsung ke Simongan &amp; KBB (100%)</a:t>
                      </a:r>
                    </a:p>
                  </a:txBody>
                  <a:tcPr anchor="ctr">
                    <a:solidFill>
                      <a:srgbClr val="162138"/>
                    </a:solidFill>
                  </a:tcPr>
                </a:tc>
              </a:tr>
              <a:tr h="448056">
                <a:tc>
                  <a:txBody>
                    <a:bodyPr/>
                    <a:lstStyle/>
                    <a:p>
                      <a:pPr>
                        <a:defRPr sz="819" b="1">
                          <a:solidFill>
                            <a:srgbClr val="F8FAFC"/>
                          </a:solidFill>
                          <a:latin typeface="Segoe UI"/>
                        </a:defRPr>
                      </a:pPr>
                      <a:r>
                        <a:t>Sub-DAS Garang Hulu</a:t>
                      </a:r>
                    </a:p>
                  </a:txBody>
                  <a:tcPr anchor="ctr">
                    <a:solidFill>
                      <a:srgbClr val="0F172A"/>
                    </a:solidFill>
                  </a:tcPr>
                </a:tc>
                <a:tc>
                  <a:txBody>
                    <a:bodyPr/>
                    <a:lstStyle/>
                    <a:p>
                      <a:pPr>
                        <a:defRPr sz="819" b="0">
                          <a:solidFill>
                            <a:srgbClr val="E2E8F0"/>
                          </a:solidFill>
                          <a:latin typeface="Segoe UI"/>
                        </a:defRPr>
                      </a:pPr>
                      <a:r>
                        <a:t>8.840 ha</a:t>
                      </a:r>
                    </a:p>
                  </a:txBody>
                  <a:tcPr anchor="ctr">
                    <a:solidFill>
                      <a:srgbClr val="0F172A"/>
                    </a:solidFill>
                  </a:tcPr>
                </a:tc>
                <a:tc>
                  <a:txBody>
                    <a:bodyPr/>
                    <a:lstStyle/>
                    <a:p>
                      <a:pPr>
                        <a:defRPr sz="819" b="0">
                          <a:solidFill>
                            <a:srgbClr val="E2E8F0"/>
                          </a:solidFill>
                          <a:latin typeface="Segoe UI"/>
                        </a:defRPr>
                      </a:pPr>
                      <a:r>
                        <a:t>97,18</a:t>
                      </a:r>
                    </a:p>
                  </a:txBody>
                  <a:tcPr anchor="ctr">
                    <a:solidFill>
                      <a:srgbClr val="0F172A"/>
                    </a:solidFill>
                  </a:tcPr>
                </a:tc>
                <a:tc>
                  <a:txBody>
                    <a:bodyPr/>
                    <a:lstStyle/>
                    <a:p>
                      <a:pPr>
                        <a:defRPr sz="819" b="0">
                          <a:solidFill>
                            <a:srgbClr val="E2E8F0"/>
                          </a:solidFill>
                          <a:latin typeface="Segoe UI"/>
                        </a:defRPr>
                      </a:pPr>
                      <a:r>
                        <a:t>859.071 ton</a:t>
                      </a:r>
                    </a:p>
                  </a:txBody>
                  <a:tcPr anchor="ctr">
                    <a:solidFill>
                      <a:srgbClr val="0F172A"/>
                    </a:solidFill>
                  </a:tcPr>
                </a:tc>
                <a:tc>
                  <a:txBody>
                    <a:bodyPr/>
                    <a:lstStyle/>
                    <a:p>
                      <a:pPr>
                        <a:defRPr sz="819" b="0">
                          <a:solidFill>
                            <a:srgbClr val="E2E8F0"/>
                          </a:solidFill>
                          <a:latin typeface="Segoe UI"/>
                        </a:defRPr>
                      </a:pPr>
                      <a:r>
                        <a:t>19,07%</a:t>
                      </a:r>
                    </a:p>
                  </a:txBody>
                  <a:tcPr anchor="ctr">
                    <a:solidFill>
                      <a:srgbClr val="0F172A"/>
                    </a:solidFill>
                  </a:tcPr>
                </a:tc>
                <a:tc>
                  <a:txBody>
                    <a:bodyPr/>
                    <a:lstStyle/>
                    <a:p>
                      <a:pPr>
                        <a:defRPr sz="819" b="0">
                          <a:solidFill>
                            <a:srgbClr val="E2E8F0"/>
                          </a:solidFill>
                          <a:latin typeface="Segoe UI"/>
                        </a:defRPr>
                      </a:pPr>
                      <a:r>
                        <a:t>163.845 ton/thn</a:t>
                      </a:r>
                    </a:p>
                  </a:txBody>
                  <a:tcPr anchor="ctr">
                    <a:solidFill>
                      <a:srgbClr val="0F172A"/>
                    </a:solidFill>
                  </a:tcPr>
                </a:tc>
                <a:tc>
                  <a:txBody>
                    <a:bodyPr/>
                    <a:lstStyle/>
                    <a:p>
                      <a:pPr>
                        <a:defRPr sz="819" b="0">
                          <a:solidFill>
                            <a:srgbClr val="E2E8F0"/>
                          </a:solidFill>
                          <a:latin typeface="Segoe UI"/>
                        </a:defRPr>
                      </a:pPr>
                      <a:r>
                        <a:t>Langsung ke Simongan &amp; KBB (100%)</a:t>
                      </a:r>
                    </a:p>
                  </a:txBody>
                  <a:tcPr anchor="ctr">
                    <a:solidFill>
                      <a:srgbClr val="0F172A"/>
                    </a:solidFill>
                  </a:tcPr>
                </a:tc>
              </a:tr>
              <a:tr h="448056">
                <a:tc>
                  <a:txBody>
                    <a:bodyPr/>
                    <a:lstStyle/>
                    <a:p>
                      <a:pPr>
                        <a:defRPr sz="819" b="1">
                          <a:solidFill>
                            <a:srgbClr val="F8FAFC"/>
                          </a:solidFill>
                          <a:latin typeface="Segoe UI"/>
                        </a:defRPr>
                      </a:pPr>
                      <a:r>
                        <a:t>TOTAL DAS GARANG</a:t>
                      </a:r>
                    </a:p>
                  </a:txBody>
                  <a:tcPr anchor="ctr">
                    <a:solidFill>
                      <a:srgbClr val="0E3048"/>
                    </a:solidFill>
                  </a:tcPr>
                </a:tc>
                <a:tc>
                  <a:txBody>
                    <a:bodyPr/>
                    <a:lstStyle/>
                    <a:p>
                      <a:pPr>
                        <a:defRPr sz="819" b="1">
                          <a:solidFill>
                            <a:srgbClr val="E2E8F0"/>
                          </a:solidFill>
                          <a:latin typeface="Segoe UI"/>
                        </a:defRPr>
                      </a:pPr>
                      <a:r>
                        <a:t>20.400 ha</a:t>
                      </a:r>
                    </a:p>
                  </a:txBody>
                  <a:tcPr anchor="ctr">
                    <a:solidFill>
                      <a:srgbClr val="0E3048"/>
                    </a:solidFill>
                  </a:tcPr>
                </a:tc>
                <a:tc>
                  <a:txBody>
                    <a:bodyPr/>
                    <a:lstStyle/>
                    <a:p>
                      <a:pPr>
                        <a:defRPr sz="819" b="1">
                          <a:solidFill>
                            <a:srgbClr val="E2E8F0"/>
                          </a:solidFill>
                          <a:latin typeface="Segoe UI"/>
                        </a:defRPr>
                      </a:pPr>
                      <a:r>
                        <a:t>122,87</a:t>
                      </a:r>
                    </a:p>
                  </a:txBody>
                  <a:tcPr anchor="ctr">
                    <a:solidFill>
                      <a:srgbClr val="0E3048"/>
                    </a:solidFill>
                  </a:tcPr>
                </a:tc>
                <a:tc>
                  <a:txBody>
                    <a:bodyPr/>
                    <a:lstStyle/>
                    <a:p>
                      <a:pPr>
                        <a:defRPr sz="819" b="1">
                          <a:solidFill>
                            <a:srgbClr val="E2E8F0"/>
                          </a:solidFill>
                          <a:latin typeface="Segoe UI"/>
                        </a:defRPr>
                      </a:pPr>
                      <a:r>
                        <a:t>2.506.528 ton</a:t>
                      </a:r>
                    </a:p>
                  </a:txBody>
                  <a:tcPr anchor="ctr">
                    <a:solidFill>
                      <a:srgbClr val="0E3048"/>
                    </a:solidFill>
                  </a:tcPr>
                </a:tc>
                <a:tc>
                  <a:txBody>
                    <a:bodyPr/>
                    <a:lstStyle/>
                    <a:p>
                      <a:pPr>
                        <a:defRPr sz="819" b="1">
                          <a:solidFill>
                            <a:srgbClr val="E2E8F0"/>
                          </a:solidFill>
                          <a:latin typeface="Segoe UI"/>
                        </a:defRPr>
                      </a:pPr>
                      <a:r>
                        <a:t>19,65%</a:t>
                      </a:r>
                    </a:p>
                  </a:txBody>
                  <a:tcPr anchor="ctr">
                    <a:solidFill>
                      <a:srgbClr val="0E3048"/>
                    </a:solidFill>
                  </a:tcPr>
                </a:tc>
                <a:tc>
                  <a:txBody>
                    <a:bodyPr/>
                    <a:lstStyle/>
                    <a:p>
                      <a:pPr>
                        <a:defRPr sz="819" b="1">
                          <a:solidFill>
                            <a:srgbClr val="E2E8F0"/>
                          </a:solidFill>
                          <a:latin typeface="Segoe UI"/>
                        </a:defRPr>
                      </a:pPr>
                      <a:r>
                        <a:t>502.681 ton/thn</a:t>
                      </a:r>
                    </a:p>
                  </a:txBody>
                  <a:tcPr anchor="ctr">
                    <a:solidFill>
                      <a:srgbClr val="0E3048"/>
                    </a:solidFill>
                  </a:tcPr>
                </a:tc>
                <a:tc>
                  <a:txBody>
                    <a:bodyPr/>
                    <a:lstStyle/>
                    <a:p>
                      <a:pPr>
                        <a:defRPr sz="819" b="1">
                          <a:solidFill>
                            <a:srgbClr val="E2E8F0"/>
                          </a:solidFill>
                          <a:latin typeface="Segoe UI"/>
                        </a:defRPr>
                      </a:pPr>
                      <a:r>
                        <a:t>Waduk + Hilir KBB Semarang</a:t>
                      </a:r>
                    </a:p>
                  </a:txBody>
                  <a:tcPr anchor="ctr">
                    <a:solidFill>
                      <a:srgbClr val="0E3048"/>
                    </a:solidFill>
                  </a:tcPr>
                </a:tc>
              </a:tr>
            </a:tbl>
          </a:graphicData>
        </a:graphic>
      </p:graphicFrame>
      <p:sp>
        <p:nvSpPr>
          <p:cNvPr id="20" name="Rounded Rectangle 19"/>
          <p:cNvSpPr/>
          <p:nvPr/>
        </p:nvSpPr>
        <p:spPr>
          <a:xfrm>
            <a:off x="6035040" y="4937760"/>
            <a:ext cx="5806440" cy="1417320"/>
          </a:xfrm>
          <a:prstGeom prst="roundRect">
            <a:avLst>
              <a:gd name="adj" fmla="val 3000"/>
            </a:avLst>
          </a:prstGeom>
          <a:solidFill>
            <a:srgbClr val="121C31"/>
          </a:solidFill>
          <a:ln w="12700">
            <a:solidFill>
              <a:srgbClr val="2D4162"/>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ectangle 20"/>
          <p:cNvSpPr/>
          <p:nvPr/>
        </p:nvSpPr>
        <p:spPr>
          <a:xfrm>
            <a:off x="6108192" y="4937760"/>
            <a:ext cx="5660136" cy="54864"/>
          </a:xfrm>
          <a:prstGeom prst="rect">
            <a:avLst/>
          </a:prstGeom>
          <a:solidFill>
            <a:srgbClr val="10B98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6181344" y="5047488"/>
            <a:ext cx="5513831" cy="1234440"/>
          </a:xfrm>
          <a:prstGeom prst="rect">
            <a:avLst/>
          </a:prstGeom>
          <a:noFill/>
        </p:spPr>
        <p:txBody>
          <a:bodyPr wrap="square">
            <a:spAutoFit/>
          </a:bodyPr>
          <a:lstStyle/>
          <a:p>
            <a:pPr>
              <a:spcAft>
                <a:spcPts val="600"/>
              </a:spcAft>
              <a:defRPr sz="1050" b="1">
                <a:solidFill>
                  <a:srgbClr val="10B981"/>
                </a:solidFill>
                <a:latin typeface="Segoe UI"/>
              </a:defRPr>
            </a:pPr>
            <a:r>
              <a:t>Efektivitas Skenario Mitigasi Optimum pada Sub-DAS Kreo</a:t>
            </a:r>
          </a:p>
          <a:p>
            <a:pPr>
              <a:spcAft>
                <a:spcPts val="400"/>
              </a:spcAft>
            </a:pPr>
            <a:r>
              <a:rPr b="1" sz="900">
                <a:solidFill>
                  <a:srgbClr val="F8FAFC"/>
                </a:solidFill>
                <a:latin typeface="Segoe UI"/>
              </a:rPr>
              <a:t>• Kombinasi Reboisasi 65% + Teras Bangku Batu 70% + 5 Unit Sabo Dam: </a:t>
            </a:r>
            <a:r>
              <a:rPr sz="900">
                <a:solidFill>
                  <a:srgbClr val="CBD5E1"/>
                </a:solidFill>
                <a:latin typeface="Segoe UI"/>
              </a:rPr>
              <a:t>Menurunkan laju erosi spesifik Sub-DAS Kreo dari 118,18 menjadi 66,59 ton/ha/thn dan memangkas sedimen masuk ke Waduk Jatibarang hingga tersisa 53.136 m³/thn.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0B1120"/>
        </a:solidFill>
        <a:effectLst/>
      </p:bgPr>
    </p:bg>
    <p:spTree>
      <p:nvGrpSpPr>
        <p:cNvPr id="1" name=""/>
        <p:cNvGrpSpPr/>
        <p:nvPr/>
      </p:nvGrpSpPr>
      <p:grpSpPr/>
      <p:sp>
        <p:nvSpPr>
          <p:cNvPr id="2" name="Rectangle 1"/>
          <p:cNvSpPr/>
          <p:nvPr/>
        </p:nvSpPr>
        <p:spPr>
          <a:xfrm>
            <a:off x="0" y="0"/>
            <a:ext cx="12191695" cy="1024128"/>
          </a:xfrm>
          <a:prstGeom prst="rect">
            <a:avLst/>
          </a:prstGeom>
          <a:solidFill>
            <a:srgbClr val="0F172A"/>
          </a:solidFill>
          <a:ln w="12700">
            <a:solidFill>
              <a:srgbClr val="2D4162"/>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09728" cy="1024128"/>
          </a:xfrm>
          <a:prstGeom prst="rect">
            <a:avLst/>
          </a:prstGeom>
          <a:solidFill>
            <a:srgbClr val="38BD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320040" y="128016"/>
            <a:ext cx="3474720" cy="237744"/>
          </a:xfrm>
          <a:prstGeom prst="roundRect">
            <a:avLst/>
          </a:prstGeom>
          <a:solidFill>
            <a:srgbClr val="0E2D4B"/>
          </a:solidFill>
          <a:ln w="9525">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wrap="none" lIns="73152" tIns="18288"/>
          <a:lstStyle/>
          <a:p>
            <a:pPr algn="ctr">
              <a:defRPr sz="850" b="1">
                <a:solidFill>
                  <a:srgbClr val="38BDF8"/>
                </a:solidFill>
                <a:latin typeface="Segoe UI"/>
              </a:defRPr>
            </a:pPr>
            <a:r>
              <a:t>TUGAS 4B • DAMPAK PENDANGKALAN HILIR KANAL BANJIR BARAT (KBB)</a:t>
            </a:r>
          </a:p>
        </p:txBody>
      </p:sp>
      <p:sp>
        <p:nvSpPr>
          <p:cNvPr id="5" name="Rounded Rectangle 4"/>
          <p:cNvSpPr/>
          <p:nvPr/>
        </p:nvSpPr>
        <p:spPr>
          <a:xfrm>
            <a:off x="3931920" y="128016"/>
            <a:ext cx="7909560" cy="237744"/>
          </a:xfrm>
          <a:prstGeom prst="roundRect">
            <a:avLst/>
          </a:prstGeom>
          <a:solidFill>
            <a:srgbClr val="2A200F"/>
          </a:solidFill>
          <a:ln w="9525">
            <a:solidFill>
              <a:srgbClr val="F59E0B"/>
            </a:solidFill>
          </a:ln>
        </p:spPr>
        <p:style>
          <a:lnRef idx="1">
            <a:schemeClr val="accent1"/>
          </a:lnRef>
          <a:fillRef idx="3">
            <a:schemeClr val="accent1"/>
          </a:fillRef>
          <a:effectRef idx="2">
            <a:schemeClr val="accent1"/>
          </a:effectRef>
          <a:fontRef idx="minor">
            <a:schemeClr val="lt1"/>
          </a:fontRef>
        </p:style>
        <p:txBody>
          <a:bodyPr rtlCol="0" anchor="ctr" wrap="none" tIns="18288"/>
          <a:lstStyle/>
          <a:p>
            <a:pPr algn="ctr">
              <a:defRPr sz="800" b="1">
                <a:solidFill>
                  <a:srgbClr val="F59E0B"/>
                </a:solidFill>
                <a:latin typeface="Segoe UI"/>
              </a:defRPr>
            </a:pPr>
            <a:r>
              <a:t>TOOLS GIS: QGIS 3.34 LTR • Python GeoPandas &amp; Rasterio • WhiteboxTools D8 • GEE Sentinel-2 • GDAL/PROJ (EPSG:32749) • Three.js 3D • Scikit-Learn</a:t>
            </a:r>
          </a:p>
        </p:txBody>
      </p:sp>
      <p:sp>
        <p:nvSpPr>
          <p:cNvPr id="6" name="TextBox 5"/>
          <p:cNvSpPr txBox="1"/>
          <p:nvPr/>
        </p:nvSpPr>
        <p:spPr>
          <a:xfrm>
            <a:off x="320040" y="384048"/>
            <a:ext cx="10789920" cy="594360"/>
          </a:xfrm>
          <a:prstGeom prst="rect">
            <a:avLst/>
          </a:prstGeom>
          <a:noFill/>
        </p:spPr>
        <p:txBody>
          <a:bodyPr wrap="square" tIns="0" bIns="0">
            <a:spAutoFit/>
          </a:bodyPr>
          <a:lstStyle/>
          <a:p>
            <a:pPr>
              <a:defRPr sz="1800" b="1">
                <a:solidFill>
                  <a:srgbClr val="F8FAFC"/>
                </a:solidFill>
                <a:latin typeface="Segoe UI"/>
              </a:defRPr>
            </a:pPr>
            <a:r>
              <a:t>7. Analisis Aggradasi Dasar Sungai &amp; Risiko Banjir Perkotaan Semarang</a:t>
            </a:r>
          </a:p>
          <a:p>
            <a:pPr>
              <a:defRPr sz="1000">
                <a:solidFill>
                  <a:srgbClr val="94A3B8"/>
                </a:solidFill>
                <a:latin typeface="Segoe UI"/>
              </a:defRPr>
            </a:pPr>
            <a:r>
              <a:t>Evaluasi suplai sedimen tak-terkendali dari Sub-DAS Kripik &amp; Garang Utama terhadap kapasitas pengaliran Kanal Banjir Barat</a:t>
            </a:r>
          </a:p>
        </p:txBody>
      </p:sp>
      <p:sp>
        <p:nvSpPr>
          <p:cNvPr id="7" name="TextBox 6"/>
          <p:cNvSpPr txBox="1"/>
          <p:nvPr/>
        </p:nvSpPr>
        <p:spPr>
          <a:xfrm>
            <a:off x="320040" y="6537960"/>
            <a:ext cx="11521440" cy="274320"/>
          </a:xfrm>
          <a:prstGeom prst="rect">
            <a:avLst/>
          </a:prstGeom>
          <a:noFill/>
        </p:spPr>
        <p:txBody>
          <a:bodyPr wrap="none">
            <a:spAutoFit/>
          </a:bodyPr>
          <a:lstStyle/>
          <a:p>
            <a:pPr>
              <a:defRPr sz="850">
                <a:solidFill>
                  <a:srgbClr val="94A3B8"/>
                </a:solidFill>
                <a:latin typeface="Segoe UI"/>
              </a:defRPr>
            </a:pPr>
            <a:r>
              <a:t>Magister Teknik Sipil (S2) • Studi Kasus DAS Garang Semarang (EPSG:32749 / UTM Zona 49S) • Live WebGIS: http://43.157.197.253/das-garang/          |   Slide 8 / 13</a:t>
            </a:r>
          </a:p>
        </p:txBody>
      </p:sp>
      <p:sp>
        <p:nvSpPr>
          <p:cNvPr id="8" name="Rounded Rectangle 7"/>
          <p:cNvSpPr/>
          <p:nvPr/>
        </p:nvSpPr>
        <p:spPr>
          <a:xfrm>
            <a:off x="320040" y="1170432"/>
            <a:ext cx="5577840" cy="5166360"/>
          </a:xfrm>
          <a:prstGeom prst="roundRect">
            <a:avLst>
              <a:gd name="adj" fmla="val 3000"/>
            </a:avLst>
          </a:prstGeom>
          <a:solidFill>
            <a:srgbClr val="121C31"/>
          </a:solidFill>
          <a:ln w="12700">
            <a:solidFill>
              <a:srgbClr val="2D4162"/>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393192" y="1170432"/>
            <a:ext cx="5431536" cy="54864"/>
          </a:xfrm>
          <a:prstGeom prst="rect">
            <a:avLst/>
          </a:prstGeom>
          <a:solidFill>
            <a:srgbClr val="F43F5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466344" y="1280160"/>
            <a:ext cx="5285231" cy="4983480"/>
          </a:xfrm>
          <a:prstGeom prst="rect">
            <a:avLst/>
          </a:prstGeom>
          <a:noFill/>
        </p:spPr>
        <p:txBody>
          <a:bodyPr wrap="square">
            <a:spAutoFit/>
          </a:bodyPr>
          <a:lstStyle/>
          <a:p>
            <a:pPr>
              <a:spcAft>
                <a:spcPts val="600"/>
              </a:spcAft>
              <a:defRPr sz="1100" b="1">
                <a:solidFill>
                  <a:srgbClr val="F43F5E"/>
                </a:solidFill>
                <a:latin typeface="Segoe UI"/>
              </a:defRPr>
            </a:pPr>
            <a:r>
              <a:t>Mekanisme Hidraulika Pendangkalan di Hilir Bendung Simongan – KBB</a:t>
            </a:r>
          </a:p>
          <a:p>
            <a:pPr>
              <a:spcAft>
                <a:spcPts val="400"/>
              </a:spcAft>
            </a:pPr>
            <a:r>
              <a:rPr b="1" sz="930">
                <a:solidFill>
                  <a:srgbClr val="F8FAFC"/>
                </a:solidFill>
                <a:latin typeface="Segoe UI"/>
              </a:rPr>
              <a:t>• 1. Asimetri Tangkapan Sedimen DAS Garang: </a:t>
            </a:r>
            <a:r>
              <a:rPr sz="930">
                <a:solidFill>
                  <a:srgbClr val="CBD5E1"/>
                </a:solidFill>
                <a:latin typeface="Segoe UI"/>
              </a:rPr>
              <a:t>Dari total produksi sedimen lepas (Sediment Yield) DAS Garang sebesar 502.681 ton/thn, Waduk Jatibarang hanya menahan sedimen dari Sub-DAS Kreo. Sebanyak 369.176 ton/thn (73,4%) dari Sub-DAS Kripik dan Garang Hulu mengalir bebas menuju Bendung Simongan.</a:t>
            </a:r>
          </a:p>
          <a:p>
            <a:pPr>
              <a:spcAft>
                <a:spcPts val="400"/>
              </a:spcAft>
            </a:pPr>
            <a:r>
              <a:rPr b="1" sz="930">
                <a:solidFill>
                  <a:srgbClr val="F8FAFC"/>
                </a:solidFill>
                <a:latin typeface="Segoe UI"/>
              </a:rPr>
              <a:t>• 2. Perubahan Kemiringan Dasar &amp; Kecepatan Geser (Shear Velocity): </a:t>
            </a:r>
            <a:r>
              <a:rPr sz="930">
                <a:solidFill>
                  <a:srgbClr val="CBD5E1"/>
                </a:solidFill>
                <a:latin typeface="Segoe UI"/>
              </a:rPr>
              <a:t>Saat aliran keluar dari morfologi perbukitan menuju hilir Kanal Banjir Barat (panjang ±5,2 km, lebar rata-rata 65 m, kemiringan dasar S_0 &lt; 0,0008), tegangan geser dasar turun drastis di bawah tegangan geser kritis (τ_0 &lt; τ_c).</a:t>
            </a:r>
          </a:p>
          <a:p>
            <a:pPr>
              <a:spcAft>
                <a:spcPts val="400"/>
              </a:spcAft>
            </a:pPr>
            <a:r>
              <a:rPr b="1" sz="930">
                <a:solidFill>
                  <a:srgbClr val="F8FAFC"/>
                </a:solidFill>
                <a:latin typeface="Segoe UI"/>
              </a:rPr>
              <a:t>• 3. Volume Endapan &amp; Laju Aggradasi Dasar KBB: </a:t>
            </a:r>
            <a:r>
              <a:rPr sz="930">
                <a:solidFill>
                  <a:srgbClr val="CBD5E1"/>
                </a:solidFill>
                <a:latin typeface="Segoe UI"/>
              </a:rPr>
              <a:t>• Total Sedimen Masuk ke Alur KBB: 377.186 ton/thn
• Fraksi Mengendap di Penampang KBB (Deposition Ratio 29%): 87.545 m³/thn
• Laju Peninggian Dasar (Aggradasi): +25,9 cm/tahun!</a:t>
            </a:r>
          </a:p>
          <a:p>
            <a:pPr>
              <a:spcAft>
                <a:spcPts val="400"/>
              </a:spcAft>
            </a:pPr>
            <a:r>
              <a:rPr b="1" sz="930">
                <a:solidFill>
                  <a:srgbClr val="F8FAFC"/>
                </a:solidFill>
                <a:latin typeface="Segoe UI"/>
              </a:rPr>
              <a:t>• 4. Konsekuensi Banjir &amp; Kebutuhan Biaya Pengerukan (Dredging): </a:t>
            </a:r>
            <a:r>
              <a:rPr sz="930">
                <a:solidFill>
                  <a:srgbClr val="CBD5E1"/>
                </a:solidFill>
                <a:latin typeface="Segoe UI"/>
              </a:rPr>
              <a:t>• Penyempitan kapasitas tampung penampang KBB mengancam luapan banjir pada debit kala ulang Q50 (790 m³/dtk) dan Q100 di kawasan kota bawah Semarang.
• Beban biaya pengerukan rutin (dredging) mencapai ±Rp 7,44 Miliar/tahun (pada kondisi eksisting) dan dapat ditekan menjadi Rp 3,66 Miliar/tahun melalui mitigasi hulu.</a:t>
            </a:r>
          </a:p>
        </p:txBody>
      </p:sp>
      <p:pic>
        <p:nvPicPr>
          <p:cNvPr id="11" name="Picture 10" descr="maplibre_3d_satellite_dem.png"/>
          <p:cNvPicPr>
            <a:picLocks noChangeAspect="1"/>
          </p:cNvPicPr>
          <p:nvPr/>
        </p:nvPicPr>
        <p:blipFill>
          <a:blip r:embed="rId2"/>
          <a:stretch>
            <a:fillRect/>
          </a:stretch>
        </p:blipFill>
        <p:spPr>
          <a:xfrm>
            <a:off x="6035040" y="1170432"/>
            <a:ext cx="5806440" cy="2546366"/>
          </a:xfrm>
          <a:prstGeom prst="rect">
            <a:avLst/>
          </a:prstGeom>
        </p:spPr>
      </p:pic>
      <p:sp>
        <p:nvSpPr>
          <p:cNvPr id="12" name="Rounded Rectangle 11"/>
          <p:cNvSpPr/>
          <p:nvPr/>
        </p:nvSpPr>
        <p:spPr>
          <a:xfrm>
            <a:off x="6035040" y="4709160"/>
            <a:ext cx="5806440" cy="1627632"/>
          </a:xfrm>
          <a:prstGeom prst="roundRect">
            <a:avLst>
              <a:gd name="adj" fmla="val 3000"/>
            </a:avLst>
          </a:prstGeom>
          <a:solidFill>
            <a:srgbClr val="121C31"/>
          </a:solidFill>
          <a:ln w="12700">
            <a:solidFill>
              <a:srgbClr val="2D4162"/>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6108192" y="4709160"/>
            <a:ext cx="5660136" cy="54864"/>
          </a:xfrm>
          <a:prstGeom prst="rect">
            <a:avLst/>
          </a:prstGeom>
          <a:solidFill>
            <a:srgbClr val="38BD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6181344" y="4818888"/>
            <a:ext cx="5513831" cy="1444752"/>
          </a:xfrm>
          <a:prstGeom prst="rect">
            <a:avLst/>
          </a:prstGeom>
          <a:noFill/>
        </p:spPr>
        <p:txBody>
          <a:bodyPr wrap="square">
            <a:spAutoFit/>
          </a:bodyPr>
          <a:lstStyle/>
          <a:p>
            <a:pPr>
              <a:spcAft>
                <a:spcPts val="600"/>
              </a:spcAft>
              <a:defRPr sz="1050" b="1">
                <a:solidFill>
                  <a:srgbClr val="38BDF8"/>
                </a:solidFill>
                <a:latin typeface="Segoe UI"/>
              </a:defRPr>
            </a:pPr>
            <a:r>
              <a:t>Rekomendasi Prioritas Teknik Sipil Hidroteknik untuk KBB</a:t>
            </a:r>
          </a:p>
          <a:p>
            <a:pPr>
              <a:spcAft>
                <a:spcPts val="400"/>
              </a:spcAft>
            </a:pPr>
            <a:r>
              <a:rPr b="1" sz="900">
                <a:solidFill>
                  <a:srgbClr val="F8FAFC"/>
                </a:solidFill>
                <a:latin typeface="Segoe UI"/>
              </a:rPr>
              <a:t>• 1. Pembangunan Sabo Dam / Check Dam Seri di S. Kripik: </a:t>
            </a:r>
            <a:r>
              <a:rPr sz="900">
                <a:solidFill>
                  <a:srgbClr val="CBD5E1"/>
                </a:solidFill>
                <a:latin typeface="Segoe UI"/>
              </a:rPr>
              <a:t>Wajib dibangun di alur utama Sungai Kripik (Sadeng–Kalialang) karena S. Kripik tidak memiliki bendungan penampung seperti S. Kreo.</a:t>
            </a:r>
          </a:p>
          <a:p>
            <a:pPr>
              <a:spcAft>
                <a:spcPts val="400"/>
              </a:spcAft>
            </a:pPr>
            <a:r>
              <a:rPr b="1" sz="900">
                <a:solidFill>
                  <a:srgbClr val="F8FAFC"/>
                </a:solidFill>
                <a:latin typeface="Segoe UI"/>
              </a:rPr>
              <a:t>• 2. Kantong Lumpur (Sand Pocket) di Hulu Bendung Simongan: </a:t>
            </a:r>
            <a:r>
              <a:rPr sz="900">
                <a:solidFill>
                  <a:srgbClr val="CBD5E1"/>
                </a:solidFill>
                <a:latin typeface="Segoe UI"/>
              </a:rPr>
              <a:t>Menangkap sedimen fraksi pasir-kerikil sebelum memasuki alur beton/pasangan batu Kanal Banjir Barat.</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0B1120"/>
        </a:solidFill>
        <a:effectLst/>
      </p:bgPr>
    </p:bg>
    <p:spTree>
      <p:nvGrpSpPr>
        <p:cNvPr id="1" name=""/>
        <p:cNvGrpSpPr/>
        <p:nvPr/>
      </p:nvGrpSpPr>
      <p:grpSpPr/>
      <p:sp>
        <p:nvSpPr>
          <p:cNvPr id="2" name="Rectangle 1"/>
          <p:cNvSpPr/>
          <p:nvPr/>
        </p:nvSpPr>
        <p:spPr>
          <a:xfrm>
            <a:off x="0" y="0"/>
            <a:ext cx="12191695" cy="1024128"/>
          </a:xfrm>
          <a:prstGeom prst="rect">
            <a:avLst/>
          </a:prstGeom>
          <a:solidFill>
            <a:srgbClr val="0F172A"/>
          </a:solidFill>
          <a:ln w="12700">
            <a:solidFill>
              <a:srgbClr val="2D4162"/>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09728" cy="1024128"/>
          </a:xfrm>
          <a:prstGeom prst="rect">
            <a:avLst/>
          </a:prstGeom>
          <a:solidFill>
            <a:srgbClr val="38BD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320040" y="128016"/>
            <a:ext cx="3474720" cy="237744"/>
          </a:xfrm>
          <a:prstGeom prst="roundRect">
            <a:avLst/>
          </a:prstGeom>
          <a:solidFill>
            <a:srgbClr val="0E2D4B"/>
          </a:solidFill>
          <a:ln w="9525">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wrap="none" lIns="73152" tIns="18288"/>
          <a:lstStyle/>
          <a:p>
            <a:pPr algn="ctr">
              <a:defRPr sz="850" b="1">
                <a:solidFill>
                  <a:srgbClr val="38BDF8"/>
                </a:solidFill>
                <a:latin typeface="Segoe UI"/>
              </a:defRPr>
            </a:pPr>
            <a:r>
              <a:t>ANALISIS LANJUTAN S2 • MACHINE LEARNING &amp; EXPLAINABLE AI (XAI)</a:t>
            </a:r>
          </a:p>
        </p:txBody>
      </p:sp>
      <p:sp>
        <p:nvSpPr>
          <p:cNvPr id="5" name="Rounded Rectangle 4"/>
          <p:cNvSpPr/>
          <p:nvPr/>
        </p:nvSpPr>
        <p:spPr>
          <a:xfrm>
            <a:off x="3931920" y="128016"/>
            <a:ext cx="7909560" cy="237744"/>
          </a:xfrm>
          <a:prstGeom prst="roundRect">
            <a:avLst/>
          </a:prstGeom>
          <a:solidFill>
            <a:srgbClr val="2A200F"/>
          </a:solidFill>
          <a:ln w="9525">
            <a:solidFill>
              <a:srgbClr val="F59E0B"/>
            </a:solidFill>
          </a:ln>
        </p:spPr>
        <p:style>
          <a:lnRef idx="1">
            <a:schemeClr val="accent1"/>
          </a:lnRef>
          <a:fillRef idx="3">
            <a:schemeClr val="accent1"/>
          </a:fillRef>
          <a:effectRef idx="2">
            <a:schemeClr val="accent1"/>
          </a:effectRef>
          <a:fontRef idx="minor">
            <a:schemeClr val="lt1"/>
          </a:fontRef>
        </p:style>
        <p:txBody>
          <a:bodyPr rtlCol="0" anchor="ctr" wrap="none" tIns="18288"/>
          <a:lstStyle/>
          <a:p>
            <a:pPr algn="ctr">
              <a:defRPr sz="800" b="1">
                <a:solidFill>
                  <a:srgbClr val="F59E0B"/>
                </a:solidFill>
                <a:latin typeface="Segoe UI"/>
              </a:defRPr>
            </a:pPr>
            <a:r>
              <a:t>TOOLS GIS: QGIS 3.34 LTR • Python GeoPandas &amp; Rasterio • WhiteboxTools D8 • GEE Sentinel-2 • GDAL/PROJ (EPSG:32749) • Three.js 3D • Scikit-Learn</a:t>
            </a:r>
          </a:p>
        </p:txBody>
      </p:sp>
      <p:sp>
        <p:nvSpPr>
          <p:cNvPr id="6" name="TextBox 5"/>
          <p:cNvSpPr txBox="1"/>
          <p:nvPr/>
        </p:nvSpPr>
        <p:spPr>
          <a:xfrm>
            <a:off x="320040" y="384048"/>
            <a:ext cx="10789920" cy="594360"/>
          </a:xfrm>
          <a:prstGeom prst="rect">
            <a:avLst/>
          </a:prstGeom>
          <a:noFill/>
        </p:spPr>
        <p:txBody>
          <a:bodyPr wrap="square" tIns="0" bIns="0">
            <a:spAutoFit/>
          </a:bodyPr>
          <a:lstStyle/>
          <a:p>
            <a:pPr>
              <a:defRPr sz="1800" b="1">
                <a:solidFill>
                  <a:srgbClr val="F8FAFC"/>
                </a:solidFill>
                <a:latin typeface="Segoe UI"/>
              </a:defRPr>
            </a:pPr>
            <a:r>
              <a:t>8. Pemodelan Prediktif Erosi Berbasis Machine Learning &amp; Klasterisasi K-Means</a:t>
            </a:r>
          </a:p>
          <a:p>
            <a:pPr>
              <a:defRPr sz="1000">
                <a:solidFill>
                  <a:srgbClr val="94A3B8"/>
                </a:solidFill>
                <a:latin typeface="Segoe UI"/>
              </a:defRPr>
            </a:pPr>
            <a:r>
              <a:t>Komparasi algoritma Gradient Boosting (GBR), Random Forest (RF), dan Deep MLP Neural Network serta interpretasi faktor pemicu erosi</a:t>
            </a:r>
          </a:p>
        </p:txBody>
      </p:sp>
      <p:sp>
        <p:nvSpPr>
          <p:cNvPr id="7" name="TextBox 6"/>
          <p:cNvSpPr txBox="1"/>
          <p:nvPr/>
        </p:nvSpPr>
        <p:spPr>
          <a:xfrm>
            <a:off x="320040" y="6537960"/>
            <a:ext cx="11521440" cy="274320"/>
          </a:xfrm>
          <a:prstGeom prst="rect">
            <a:avLst/>
          </a:prstGeom>
          <a:noFill/>
        </p:spPr>
        <p:txBody>
          <a:bodyPr wrap="none">
            <a:spAutoFit/>
          </a:bodyPr>
          <a:lstStyle/>
          <a:p>
            <a:pPr>
              <a:defRPr sz="850">
                <a:solidFill>
                  <a:srgbClr val="94A3B8"/>
                </a:solidFill>
                <a:latin typeface="Segoe UI"/>
              </a:defRPr>
            </a:pPr>
            <a:r>
              <a:t>Magister Teknik Sipil (S2) • Studi Kasus DAS Garang Semarang (EPSG:32749 / UTM Zona 49S) • Live WebGIS: http://43.157.197.253/das-garang/          |   Slide 9 / 13</a:t>
            </a:r>
          </a:p>
        </p:txBody>
      </p:sp>
      <p:graphicFrame>
        <p:nvGraphicFramePr>
          <p:cNvPr id="8" name="Table 7"/>
          <p:cNvGraphicFramePr>
            <a:graphicFrameLocks noGrp="1"/>
          </p:cNvGraphicFramePr>
          <p:nvPr/>
        </p:nvGraphicFramePr>
        <p:xfrm>
          <a:off x="320040" y="1170432"/>
          <a:ext cx="11521440" cy="1965960"/>
        </p:xfrm>
        <a:graphic>
          <a:graphicData uri="http://schemas.openxmlformats.org/drawingml/2006/table">
            <a:tbl>
              <a:tblPr firstRow="1" bandRow="1">
                <a:tableStyleId>{5C22544A-7EE6-4342-B048-85BDC9FD1C3A}</a:tableStyleId>
              </a:tblPr>
              <a:tblGrid>
                <a:gridCol w="2834640"/>
                <a:gridCol w="1005840"/>
                <a:gridCol w="1051560"/>
                <a:gridCol w="1097280"/>
                <a:gridCol w="1051560"/>
                <a:gridCol w="4480560"/>
              </a:tblGrid>
              <a:tr h="393192">
                <a:tc>
                  <a:txBody>
                    <a:bodyPr/>
                    <a:lstStyle/>
                    <a:p>
                      <a:pPr>
                        <a:defRPr sz="880" b="1">
                          <a:solidFill>
                            <a:srgbClr val="38BDF8"/>
                          </a:solidFill>
                          <a:latin typeface="Segoe UI"/>
                        </a:defRPr>
                      </a:pPr>
                      <a:r>
                        <a:t>Arsitektur Model Machine Learning (Scikit-Learn)</a:t>
                      </a:r>
                    </a:p>
                  </a:txBody>
                  <a:tcPr anchor="ctr">
                    <a:solidFill>
                      <a:srgbClr val="1E293B"/>
                    </a:solidFill>
                  </a:tcPr>
                </a:tc>
                <a:tc>
                  <a:txBody>
                    <a:bodyPr/>
                    <a:lstStyle/>
                    <a:p>
                      <a:pPr>
                        <a:defRPr sz="880" b="1">
                          <a:solidFill>
                            <a:srgbClr val="38BDF8"/>
                          </a:solidFill>
                          <a:latin typeface="Segoe UI"/>
                        </a:defRPr>
                      </a:pPr>
                      <a:r>
                        <a:t>R² (Test Set)</a:t>
                      </a:r>
                    </a:p>
                  </a:txBody>
                  <a:tcPr anchor="ctr">
                    <a:solidFill>
                      <a:srgbClr val="1E293B"/>
                    </a:solidFill>
                  </a:tcPr>
                </a:tc>
                <a:tc>
                  <a:txBody>
                    <a:bodyPr/>
                    <a:lstStyle/>
                    <a:p>
                      <a:pPr>
                        <a:defRPr sz="880" b="1">
                          <a:solidFill>
                            <a:srgbClr val="38BDF8"/>
                          </a:solidFill>
                          <a:latin typeface="Segoe UI"/>
                        </a:defRPr>
                      </a:pPr>
                      <a:r>
                        <a:t>5-Fold CV R²</a:t>
                      </a:r>
                    </a:p>
                  </a:txBody>
                  <a:tcPr anchor="ctr">
                    <a:solidFill>
                      <a:srgbClr val="1E293B"/>
                    </a:solidFill>
                  </a:tcPr>
                </a:tc>
                <a:tc>
                  <a:txBody>
                    <a:bodyPr/>
                    <a:lstStyle/>
                    <a:p>
                      <a:pPr>
                        <a:defRPr sz="880" b="1">
                          <a:solidFill>
                            <a:srgbClr val="38BDF8"/>
                          </a:solidFill>
                          <a:latin typeface="Segoe UI"/>
                        </a:defRPr>
                      </a:pPr>
                      <a:r>
                        <a:t>RMSE (t/ha/th)</a:t>
                      </a:r>
                    </a:p>
                  </a:txBody>
                  <a:tcPr anchor="ctr">
                    <a:solidFill>
                      <a:srgbClr val="1E293B"/>
                    </a:solidFill>
                  </a:tcPr>
                </a:tc>
                <a:tc>
                  <a:txBody>
                    <a:bodyPr/>
                    <a:lstStyle/>
                    <a:p>
                      <a:pPr>
                        <a:defRPr sz="880" b="1">
                          <a:solidFill>
                            <a:srgbClr val="38BDF8"/>
                          </a:solidFill>
                          <a:latin typeface="Segoe UI"/>
                        </a:defRPr>
                      </a:pPr>
                      <a:r>
                        <a:t>MAE (t/ha/th)</a:t>
                      </a:r>
                    </a:p>
                  </a:txBody>
                  <a:tcPr anchor="ctr">
                    <a:solidFill>
                      <a:srgbClr val="1E293B"/>
                    </a:solidFill>
                  </a:tcPr>
                </a:tc>
                <a:tc>
                  <a:txBody>
                    <a:bodyPr/>
                    <a:lstStyle/>
                    <a:p>
                      <a:pPr>
                        <a:defRPr sz="880" b="1">
                          <a:solidFill>
                            <a:srgbClr val="38BDF8"/>
                          </a:solidFill>
                          <a:latin typeface="Segoe UI"/>
                        </a:defRPr>
                      </a:pPr>
                      <a:r>
                        <a:t>Peran Analitik dalam Studi DAS Garang</a:t>
                      </a:r>
                    </a:p>
                  </a:txBody>
                  <a:tcPr anchor="ctr">
                    <a:solidFill>
                      <a:srgbClr val="1E293B"/>
                    </a:solidFill>
                  </a:tcPr>
                </a:tc>
              </a:tr>
              <a:tr h="393192">
                <a:tc>
                  <a:txBody>
                    <a:bodyPr/>
                    <a:lstStyle/>
                    <a:p>
                      <a:pPr>
                        <a:defRPr sz="880" b="1">
                          <a:solidFill>
                            <a:srgbClr val="F8FAFC"/>
                          </a:solidFill>
                          <a:latin typeface="Segoe UI"/>
                        </a:defRPr>
                      </a:pPr>
                      <a:r>
                        <a:t>1. Gradient Boosting Regressor (GBM / XGB)</a:t>
                      </a:r>
                    </a:p>
                  </a:txBody>
                  <a:tcPr anchor="ctr">
                    <a:solidFill>
                      <a:srgbClr val="0F172A"/>
                    </a:solidFill>
                  </a:tcPr>
                </a:tc>
                <a:tc>
                  <a:txBody>
                    <a:bodyPr/>
                    <a:lstStyle/>
                    <a:p>
                      <a:pPr>
                        <a:defRPr sz="880" b="0">
                          <a:solidFill>
                            <a:srgbClr val="E2E8F0"/>
                          </a:solidFill>
                          <a:latin typeface="Segoe UI"/>
                        </a:defRPr>
                      </a:pPr>
                      <a:r>
                        <a:t>0,9512</a:t>
                      </a:r>
                    </a:p>
                  </a:txBody>
                  <a:tcPr anchor="ctr">
                    <a:solidFill>
                      <a:srgbClr val="0F172A"/>
                    </a:solidFill>
                  </a:tcPr>
                </a:tc>
                <a:tc>
                  <a:txBody>
                    <a:bodyPr/>
                    <a:lstStyle/>
                    <a:p>
                      <a:pPr>
                        <a:defRPr sz="880" b="0">
                          <a:solidFill>
                            <a:srgbClr val="E2E8F0"/>
                          </a:solidFill>
                          <a:latin typeface="Segoe UI"/>
                        </a:defRPr>
                      </a:pPr>
                      <a:r>
                        <a:t>0,9027</a:t>
                      </a:r>
                    </a:p>
                  </a:txBody>
                  <a:tcPr anchor="ctr">
                    <a:solidFill>
                      <a:srgbClr val="0F172A"/>
                    </a:solidFill>
                  </a:tcPr>
                </a:tc>
                <a:tc>
                  <a:txBody>
                    <a:bodyPr/>
                    <a:lstStyle/>
                    <a:p>
                      <a:pPr>
                        <a:defRPr sz="880" b="0">
                          <a:solidFill>
                            <a:srgbClr val="E2E8F0"/>
                          </a:solidFill>
                          <a:latin typeface="Segoe UI"/>
                        </a:defRPr>
                      </a:pPr>
                      <a:r>
                        <a:t>60,90</a:t>
                      </a:r>
                    </a:p>
                  </a:txBody>
                  <a:tcPr anchor="ctr">
                    <a:solidFill>
                      <a:srgbClr val="0F172A"/>
                    </a:solidFill>
                  </a:tcPr>
                </a:tc>
                <a:tc>
                  <a:txBody>
                    <a:bodyPr/>
                    <a:lstStyle/>
                    <a:p>
                      <a:pPr>
                        <a:defRPr sz="880" b="0">
                          <a:solidFill>
                            <a:srgbClr val="E2E8F0"/>
                          </a:solidFill>
                          <a:latin typeface="Segoe UI"/>
                        </a:defRPr>
                      </a:pPr>
                      <a:r>
                        <a:t>32,54</a:t>
                      </a:r>
                    </a:p>
                  </a:txBody>
                  <a:tcPr anchor="ctr">
                    <a:solidFill>
                      <a:srgbClr val="0F172A"/>
                    </a:solidFill>
                  </a:tcPr>
                </a:tc>
                <a:tc>
                  <a:txBody>
                    <a:bodyPr/>
                    <a:lstStyle/>
                    <a:p>
                      <a:pPr>
                        <a:defRPr sz="880" b="0">
                          <a:solidFill>
                            <a:srgbClr val="E2E8F0"/>
                          </a:solidFill>
                          <a:latin typeface="Segoe UI"/>
                        </a:defRPr>
                      </a:pPr>
                      <a:r>
                        <a:t>Model Regresi Terbaik: Menangkap interaksi non-linear lereng curam &amp; tanah kupasan</a:t>
                      </a:r>
                    </a:p>
                  </a:txBody>
                  <a:tcPr anchor="ctr">
                    <a:solidFill>
                      <a:srgbClr val="0F172A"/>
                    </a:solidFill>
                  </a:tcPr>
                </a:tc>
              </a:tr>
              <a:tr h="393192">
                <a:tc>
                  <a:txBody>
                    <a:bodyPr/>
                    <a:lstStyle/>
                    <a:p>
                      <a:pPr>
                        <a:defRPr sz="880" b="1">
                          <a:solidFill>
                            <a:srgbClr val="F8FAFC"/>
                          </a:solidFill>
                          <a:latin typeface="Segoe UI"/>
                        </a:defRPr>
                      </a:pPr>
                      <a:r>
                        <a:t>2. Deep Multi-Layer Perceptron (MLP 64-32-16)</a:t>
                      </a:r>
                    </a:p>
                  </a:txBody>
                  <a:tcPr anchor="ctr">
                    <a:solidFill>
                      <a:srgbClr val="162138"/>
                    </a:solidFill>
                  </a:tcPr>
                </a:tc>
                <a:tc>
                  <a:txBody>
                    <a:bodyPr/>
                    <a:lstStyle/>
                    <a:p>
                      <a:pPr>
                        <a:defRPr sz="880" b="0">
                          <a:solidFill>
                            <a:srgbClr val="E2E8F0"/>
                          </a:solidFill>
                          <a:latin typeface="Segoe UI"/>
                        </a:defRPr>
                      </a:pPr>
                      <a:r>
                        <a:t>0,9599</a:t>
                      </a:r>
                    </a:p>
                  </a:txBody>
                  <a:tcPr anchor="ctr">
                    <a:solidFill>
                      <a:srgbClr val="162138"/>
                    </a:solidFill>
                  </a:tcPr>
                </a:tc>
                <a:tc>
                  <a:txBody>
                    <a:bodyPr/>
                    <a:lstStyle/>
                    <a:p>
                      <a:pPr>
                        <a:defRPr sz="880" b="0">
                          <a:solidFill>
                            <a:srgbClr val="E2E8F0"/>
                          </a:solidFill>
                          <a:latin typeface="Segoe UI"/>
                        </a:defRPr>
                      </a:pPr>
                      <a:r>
                        <a:t>0,8448</a:t>
                      </a:r>
                    </a:p>
                  </a:txBody>
                  <a:tcPr anchor="ctr">
                    <a:solidFill>
                      <a:srgbClr val="162138"/>
                    </a:solidFill>
                  </a:tcPr>
                </a:tc>
                <a:tc>
                  <a:txBody>
                    <a:bodyPr/>
                    <a:lstStyle/>
                    <a:p>
                      <a:pPr>
                        <a:defRPr sz="880" b="0">
                          <a:solidFill>
                            <a:srgbClr val="E2E8F0"/>
                          </a:solidFill>
                          <a:latin typeface="Segoe UI"/>
                        </a:defRPr>
                      </a:pPr>
                      <a:r>
                        <a:t>55,23</a:t>
                      </a:r>
                    </a:p>
                  </a:txBody>
                  <a:tcPr anchor="ctr">
                    <a:solidFill>
                      <a:srgbClr val="162138"/>
                    </a:solidFill>
                  </a:tcPr>
                </a:tc>
                <a:tc>
                  <a:txBody>
                    <a:bodyPr/>
                    <a:lstStyle/>
                    <a:p>
                      <a:pPr>
                        <a:defRPr sz="880" b="0">
                          <a:solidFill>
                            <a:srgbClr val="E2E8F0"/>
                          </a:solidFill>
                          <a:latin typeface="Segoe UI"/>
                        </a:defRPr>
                      </a:pPr>
                      <a:r>
                        <a:t>33,18</a:t>
                      </a:r>
                    </a:p>
                  </a:txBody>
                  <a:tcPr anchor="ctr">
                    <a:solidFill>
                      <a:srgbClr val="162138"/>
                    </a:solidFill>
                  </a:tcPr>
                </a:tc>
                <a:tc>
                  <a:txBody>
                    <a:bodyPr/>
                    <a:lstStyle/>
                    <a:p>
                      <a:pPr>
                        <a:defRPr sz="880" b="0">
                          <a:solidFill>
                            <a:srgbClr val="E2E8F0"/>
                          </a:solidFill>
                          <a:latin typeface="Segoe UI"/>
                        </a:defRPr>
                      </a:pPr>
                      <a:r>
                        <a:t>Jaringan Saraf Tiruan: Approximator fungsi kontinu multi-variabel geospasial</a:t>
                      </a:r>
                    </a:p>
                  </a:txBody>
                  <a:tcPr anchor="ctr">
                    <a:solidFill>
                      <a:srgbClr val="162138"/>
                    </a:solidFill>
                  </a:tcPr>
                </a:tc>
              </a:tr>
              <a:tr h="393192">
                <a:tc>
                  <a:txBody>
                    <a:bodyPr/>
                    <a:lstStyle/>
                    <a:p>
                      <a:pPr>
                        <a:defRPr sz="880" b="1">
                          <a:solidFill>
                            <a:srgbClr val="F8FAFC"/>
                          </a:solidFill>
                          <a:latin typeface="Segoe UI"/>
                        </a:defRPr>
                      </a:pPr>
                      <a:r>
                        <a:t>3. Random Forest Ensemble (220 Trees)</a:t>
                      </a:r>
                    </a:p>
                  </a:txBody>
                  <a:tcPr anchor="ctr">
                    <a:solidFill>
                      <a:srgbClr val="0F172A"/>
                    </a:solidFill>
                  </a:tcPr>
                </a:tc>
                <a:tc>
                  <a:txBody>
                    <a:bodyPr/>
                    <a:lstStyle/>
                    <a:p>
                      <a:pPr>
                        <a:defRPr sz="880" b="0">
                          <a:solidFill>
                            <a:srgbClr val="E2E8F0"/>
                          </a:solidFill>
                          <a:latin typeface="Segoe UI"/>
                        </a:defRPr>
                      </a:pPr>
                      <a:r>
                        <a:t>0,9273</a:t>
                      </a:r>
                    </a:p>
                  </a:txBody>
                  <a:tcPr anchor="ctr">
                    <a:solidFill>
                      <a:srgbClr val="0F172A"/>
                    </a:solidFill>
                  </a:tcPr>
                </a:tc>
                <a:tc>
                  <a:txBody>
                    <a:bodyPr/>
                    <a:lstStyle/>
                    <a:p>
                      <a:pPr>
                        <a:defRPr sz="880" b="0">
                          <a:solidFill>
                            <a:srgbClr val="E2E8F0"/>
                          </a:solidFill>
                          <a:latin typeface="Segoe UI"/>
                        </a:defRPr>
                      </a:pPr>
                      <a:r>
                        <a:t>0,8921</a:t>
                      </a:r>
                    </a:p>
                  </a:txBody>
                  <a:tcPr anchor="ctr">
                    <a:solidFill>
                      <a:srgbClr val="0F172A"/>
                    </a:solidFill>
                  </a:tcPr>
                </a:tc>
                <a:tc>
                  <a:txBody>
                    <a:bodyPr/>
                    <a:lstStyle/>
                    <a:p>
                      <a:pPr>
                        <a:defRPr sz="880" b="0">
                          <a:solidFill>
                            <a:srgbClr val="E2E8F0"/>
                          </a:solidFill>
                          <a:latin typeface="Segoe UI"/>
                        </a:defRPr>
                      </a:pPr>
                      <a:r>
                        <a:t>74,32</a:t>
                      </a:r>
                    </a:p>
                  </a:txBody>
                  <a:tcPr anchor="ctr">
                    <a:solidFill>
                      <a:srgbClr val="0F172A"/>
                    </a:solidFill>
                  </a:tcPr>
                </a:tc>
                <a:tc>
                  <a:txBody>
                    <a:bodyPr/>
                    <a:lstStyle/>
                    <a:p>
                      <a:pPr>
                        <a:defRPr sz="880" b="0">
                          <a:solidFill>
                            <a:srgbClr val="E2E8F0"/>
                          </a:solidFill>
                          <a:latin typeface="Segoe UI"/>
                        </a:defRPr>
                      </a:pPr>
                      <a:r>
                        <a:t>38,12</a:t>
                      </a:r>
                    </a:p>
                  </a:txBody>
                  <a:tcPr anchor="ctr">
                    <a:solidFill>
                      <a:srgbClr val="0F172A"/>
                    </a:solidFill>
                  </a:tcPr>
                </a:tc>
                <a:tc>
                  <a:txBody>
                    <a:bodyPr/>
                    <a:lstStyle/>
                    <a:p>
                      <a:pPr>
                        <a:defRPr sz="880" b="0">
                          <a:solidFill>
                            <a:srgbClr val="E2E8F0"/>
                          </a:solidFill>
                          <a:latin typeface="Segoe UI"/>
                        </a:defRPr>
                      </a:pPr>
                      <a:r>
                        <a:t>Ensemble Bagging: Tahan terhadap pencilan (outlier) topografi ekstrem Ungaran</a:t>
                      </a:r>
                    </a:p>
                  </a:txBody>
                  <a:tcPr anchor="ctr">
                    <a:solidFill>
                      <a:srgbClr val="0F172A"/>
                    </a:solidFill>
                  </a:tcPr>
                </a:tc>
              </a:tr>
              <a:tr h="393192">
                <a:tc>
                  <a:txBody>
                    <a:bodyPr/>
                    <a:lstStyle/>
                    <a:p>
                      <a:pPr>
                        <a:defRPr sz="880" b="1">
                          <a:solidFill>
                            <a:srgbClr val="F8FAFC"/>
                          </a:solidFill>
                          <a:latin typeface="Segoe UI"/>
                        </a:defRPr>
                      </a:pPr>
                      <a:r>
                        <a:t>4. Random Forest Classifier (Deteksi TBE ≥ 180)</a:t>
                      </a:r>
                    </a:p>
                  </a:txBody>
                  <a:tcPr anchor="ctr">
                    <a:solidFill>
                      <a:srgbClr val="162138"/>
                    </a:solidFill>
                  </a:tcPr>
                </a:tc>
                <a:tc>
                  <a:txBody>
                    <a:bodyPr/>
                    <a:lstStyle/>
                    <a:p>
                      <a:pPr>
                        <a:defRPr sz="880" b="1">
                          <a:solidFill>
                            <a:srgbClr val="E2E8F0"/>
                          </a:solidFill>
                          <a:latin typeface="Segoe UI"/>
                        </a:defRPr>
                      </a:pPr>
                      <a:r>
                        <a:t>Akurasi: 98,6%</a:t>
                      </a:r>
                    </a:p>
                  </a:txBody>
                  <a:tcPr anchor="ctr">
                    <a:solidFill>
                      <a:srgbClr val="162138"/>
                    </a:solidFill>
                  </a:tcPr>
                </a:tc>
                <a:tc>
                  <a:txBody>
                    <a:bodyPr/>
                    <a:lstStyle/>
                    <a:p>
                      <a:pPr>
                        <a:defRPr sz="880" b="1">
                          <a:solidFill>
                            <a:srgbClr val="E2E8F0"/>
                          </a:solidFill>
                          <a:latin typeface="Segoe UI"/>
                        </a:defRPr>
                      </a:pPr>
                      <a:r>
                        <a:t>ROC-AUC: 0,9989</a:t>
                      </a:r>
                    </a:p>
                  </a:txBody>
                  <a:tcPr anchor="ctr">
                    <a:solidFill>
                      <a:srgbClr val="162138"/>
                    </a:solidFill>
                  </a:tcPr>
                </a:tc>
                <a:tc>
                  <a:txBody>
                    <a:bodyPr/>
                    <a:lstStyle/>
                    <a:p>
                      <a:pPr>
                        <a:defRPr sz="880" b="1">
                          <a:solidFill>
                            <a:srgbClr val="E2E8F0"/>
                          </a:solidFill>
                          <a:latin typeface="Segoe UI"/>
                        </a:defRPr>
                      </a:pPr>
                      <a:r>
                        <a:t>F1: 96,6%</a:t>
                      </a:r>
                    </a:p>
                  </a:txBody>
                  <a:tcPr anchor="ctr">
                    <a:solidFill>
                      <a:srgbClr val="162138"/>
                    </a:solidFill>
                  </a:tcPr>
                </a:tc>
                <a:tc>
                  <a:txBody>
                    <a:bodyPr/>
                    <a:lstStyle/>
                    <a:p>
                      <a:pPr>
                        <a:defRPr sz="880" b="1">
                          <a:solidFill>
                            <a:srgbClr val="E2E8F0"/>
                          </a:solidFill>
                          <a:latin typeface="Segoe UI"/>
                        </a:defRPr>
                      </a:pPr>
                      <a:r>
                        <a:t>Presisi: 97%</a:t>
                      </a:r>
                    </a:p>
                  </a:txBody>
                  <a:tcPr anchor="ctr">
                    <a:solidFill>
                      <a:srgbClr val="162138"/>
                    </a:solidFill>
                  </a:tcPr>
                </a:tc>
                <a:tc>
                  <a:txBody>
                    <a:bodyPr/>
                    <a:lstStyle/>
                    <a:p>
                      <a:pPr>
                        <a:defRPr sz="880" b="1">
                          <a:solidFill>
                            <a:srgbClr val="E2E8F0"/>
                          </a:solidFill>
                          <a:latin typeface="Segoe UI"/>
                        </a:defRPr>
                      </a:pPr>
                      <a:r>
                        <a:t>Klasifikasi probabilitas spasial zona bahaya erosi berat &amp; sangat berat</a:t>
                      </a:r>
                    </a:p>
                  </a:txBody>
                  <a:tcPr anchor="ctr">
                    <a:solidFill>
                      <a:srgbClr val="162138"/>
                    </a:solidFill>
                  </a:tcPr>
                </a:tc>
              </a:tr>
            </a:tbl>
          </a:graphicData>
        </a:graphic>
      </p:graphicFrame>
      <p:sp>
        <p:nvSpPr>
          <p:cNvPr id="9" name="Rounded Rectangle 8"/>
          <p:cNvSpPr/>
          <p:nvPr/>
        </p:nvSpPr>
        <p:spPr>
          <a:xfrm>
            <a:off x="320040" y="3291840"/>
            <a:ext cx="5486400" cy="3063240"/>
          </a:xfrm>
          <a:prstGeom prst="roundRect">
            <a:avLst>
              <a:gd name="adj" fmla="val 3000"/>
            </a:avLst>
          </a:prstGeom>
          <a:solidFill>
            <a:srgbClr val="121C31"/>
          </a:solidFill>
          <a:ln w="12700">
            <a:solidFill>
              <a:srgbClr val="2D4162"/>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393192" y="3291840"/>
            <a:ext cx="5340096" cy="54864"/>
          </a:xfrm>
          <a:prstGeom prst="rect">
            <a:avLst/>
          </a:prstGeom>
          <a:solidFill>
            <a:srgbClr val="A855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66344" y="3401568"/>
            <a:ext cx="5193792" cy="2880360"/>
          </a:xfrm>
          <a:prstGeom prst="rect">
            <a:avLst/>
          </a:prstGeom>
          <a:noFill/>
        </p:spPr>
        <p:txBody>
          <a:bodyPr wrap="square">
            <a:spAutoFit/>
          </a:bodyPr>
          <a:lstStyle/>
          <a:p>
            <a:pPr>
              <a:spcAft>
                <a:spcPts val="600"/>
              </a:spcAft>
              <a:defRPr sz="1100" b="1">
                <a:solidFill>
                  <a:srgbClr val="A855F7"/>
                </a:solidFill>
                <a:latin typeface="Segoe UI"/>
              </a:defRPr>
            </a:pPr>
            <a:r>
              <a:t>Explainable AI (XAI) &amp; Zonasi Klaster K-Means (4 Zona Prioritas)</a:t>
            </a:r>
          </a:p>
          <a:p>
            <a:pPr>
              <a:spcAft>
                <a:spcPts val="400"/>
              </a:spcAft>
            </a:pPr>
            <a:r>
              <a:rPr b="1" sz="900">
                <a:solidFill>
                  <a:srgbClr val="F8FAFC"/>
                </a:solidFill>
                <a:latin typeface="Segoe UI"/>
              </a:rPr>
              <a:t>• Permutation Feature Importance (XAI): </a:t>
            </a:r>
            <a:r>
              <a:rPr sz="900">
                <a:solidFill>
                  <a:srgbClr val="CBD5E1"/>
                </a:solidFill>
                <a:latin typeface="Segoe UI"/>
              </a:rPr>
              <a:t>Membuktikan secara kuantitatif urutan variabel penentu erosi di DAS Garang:
1. Faktor Topografi LS &amp; Kemiringan Lereng (38,4%)
2. Faktor Tutupan Lahan C &amp; Bare Soil Index / BSI (31,2%)
3. Indeks Kerapatan Vegetasi NDVI Sentinel-2 (14,8%)
4. Erodibilitas Tanah K – Grumusol/Mediteran (9,6%)
5. Erosivitas Hujan R Bols &amp; TWI (6,0%)</a:t>
            </a:r>
          </a:p>
          <a:p>
            <a:pPr>
              <a:spcAft>
                <a:spcPts val="400"/>
              </a:spcAft>
            </a:pPr>
            <a:r>
              <a:rPr b="1" sz="900">
                <a:solidFill>
                  <a:srgbClr val="F8FAFC"/>
                </a:solidFill>
                <a:latin typeface="Segoe UI"/>
              </a:rPr>
              <a:t>• Unsupervised K-Means Spatial Clustering: </a:t>
            </a:r>
            <a:r>
              <a:rPr sz="900">
                <a:solidFill>
                  <a:srgbClr val="CBD5E1"/>
                </a:solidFill>
                <a:latin typeface="Segoe UI"/>
              </a:rPr>
              <a:t>• Zona I Stabil / Hutan Lindung (29,4% luas DAS)
• Zona II Penyangga Agroforestri (35,2% luas DAS)
• Zona III Rawan Erosi Lereng Tengah – Wajib Teras Bangku (21,8%)
• Zona IV Prioritas Kritis – Wajib Sabo Dam &amp; Reboisasi (13,6%)</a:t>
            </a:r>
          </a:p>
        </p:txBody>
      </p:sp>
      <p:pic>
        <p:nvPicPr>
          <p:cNvPr id="12" name="Picture 11" descr="diorama_3d_kmeans_legend.png"/>
          <p:cNvPicPr>
            <a:picLocks noChangeAspect="1"/>
          </p:cNvPicPr>
          <p:nvPr/>
        </p:nvPicPr>
        <p:blipFill>
          <a:blip r:embed="rId2"/>
          <a:stretch>
            <a:fillRect/>
          </a:stretch>
        </p:blipFill>
        <p:spPr>
          <a:xfrm>
            <a:off x="5943600" y="3291840"/>
            <a:ext cx="5897880" cy="2586466"/>
          </a:xfrm>
          <a:prstGeom prst="rect">
            <a:avLst/>
          </a:prstGeom>
        </p:spPr>
      </p:pic>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0B1120"/>
        </a:solidFill>
        <a:effectLst/>
      </p:bgPr>
    </p:bg>
    <p:spTree>
      <p:nvGrpSpPr>
        <p:cNvPr id="1" name=""/>
        <p:cNvGrpSpPr/>
        <p:nvPr/>
      </p:nvGrpSpPr>
      <p:grpSpPr/>
      <p:sp>
        <p:nvSpPr>
          <p:cNvPr id="2" name="Rectangle 1"/>
          <p:cNvSpPr/>
          <p:nvPr/>
        </p:nvSpPr>
        <p:spPr>
          <a:xfrm>
            <a:off x="0" y="0"/>
            <a:ext cx="12191695" cy="1024128"/>
          </a:xfrm>
          <a:prstGeom prst="rect">
            <a:avLst/>
          </a:prstGeom>
          <a:solidFill>
            <a:srgbClr val="0F172A"/>
          </a:solidFill>
          <a:ln w="12700">
            <a:solidFill>
              <a:srgbClr val="2D4162"/>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09728" cy="1024128"/>
          </a:xfrm>
          <a:prstGeom prst="rect">
            <a:avLst/>
          </a:prstGeom>
          <a:solidFill>
            <a:srgbClr val="38BD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320040" y="128016"/>
            <a:ext cx="3474720" cy="237744"/>
          </a:xfrm>
          <a:prstGeom prst="roundRect">
            <a:avLst/>
          </a:prstGeom>
          <a:solidFill>
            <a:srgbClr val="0E2D4B"/>
          </a:solidFill>
          <a:ln w="9525">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wrap="none" lIns="73152" tIns="18288"/>
          <a:lstStyle/>
          <a:p>
            <a:pPr algn="ctr">
              <a:defRPr sz="850" b="1">
                <a:solidFill>
                  <a:srgbClr val="38BDF8"/>
                </a:solidFill>
                <a:latin typeface="Segoe UI"/>
              </a:defRPr>
            </a:pPr>
            <a:r>
              <a:t>IMPLEMENTASI WEBGIS 3D TERRAIN • SERVER VM 43.157.197.253</a:t>
            </a:r>
          </a:p>
        </p:txBody>
      </p:sp>
      <p:sp>
        <p:nvSpPr>
          <p:cNvPr id="5" name="Rounded Rectangle 4"/>
          <p:cNvSpPr/>
          <p:nvPr/>
        </p:nvSpPr>
        <p:spPr>
          <a:xfrm>
            <a:off x="3931920" y="128016"/>
            <a:ext cx="7909560" cy="237744"/>
          </a:xfrm>
          <a:prstGeom prst="roundRect">
            <a:avLst/>
          </a:prstGeom>
          <a:solidFill>
            <a:srgbClr val="2A200F"/>
          </a:solidFill>
          <a:ln w="9525">
            <a:solidFill>
              <a:srgbClr val="F59E0B"/>
            </a:solidFill>
          </a:ln>
        </p:spPr>
        <p:style>
          <a:lnRef idx="1">
            <a:schemeClr val="accent1"/>
          </a:lnRef>
          <a:fillRef idx="3">
            <a:schemeClr val="accent1"/>
          </a:fillRef>
          <a:effectRef idx="2">
            <a:schemeClr val="accent1"/>
          </a:effectRef>
          <a:fontRef idx="minor">
            <a:schemeClr val="lt1"/>
          </a:fontRef>
        </p:style>
        <p:txBody>
          <a:bodyPr rtlCol="0" anchor="ctr" wrap="none" tIns="18288"/>
          <a:lstStyle/>
          <a:p>
            <a:pPr algn="ctr">
              <a:defRPr sz="800" b="1">
                <a:solidFill>
                  <a:srgbClr val="F59E0B"/>
                </a:solidFill>
                <a:latin typeface="Segoe UI"/>
              </a:defRPr>
            </a:pPr>
            <a:r>
              <a:t>TOOLS GIS: QGIS 3.34 LTR • Python GeoPandas &amp; Rasterio • WhiteboxTools D8 • GEE Sentinel-2 • GDAL/PROJ (EPSG:32749) • Three.js 3D • Scikit-Learn</a:t>
            </a:r>
          </a:p>
        </p:txBody>
      </p:sp>
      <p:sp>
        <p:nvSpPr>
          <p:cNvPr id="6" name="TextBox 5"/>
          <p:cNvSpPr txBox="1"/>
          <p:nvPr/>
        </p:nvSpPr>
        <p:spPr>
          <a:xfrm>
            <a:off x="320040" y="384048"/>
            <a:ext cx="10789920" cy="594360"/>
          </a:xfrm>
          <a:prstGeom prst="rect">
            <a:avLst/>
          </a:prstGeom>
          <a:noFill/>
        </p:spPr>
        <p:txBody>
          <a:bodyPr wrap="square" tIns="0" bIns="0">
            <a:spAutoFit/>
          </a:bodyPr>
          <a:lstStyle/>
          <a:p>
            <a:pPr>
              <a:defRPr sz="1800" b="1">
                <a:solidFill>
                  <a:srgbClr val="F8FAFC"/>
                </a:solidFill>
                <a:latin typeface="Segoe UI"/>
              </a:defRPr>
            </a:pPr>
            <a:r>
              <a:t>9. Arsitektur 3 Engine Peta Interaktif &amp; 3D Terrain Diorama DAS Garang</a:t>
            </a:r>
          </a:p>
          <a:p>
            <a:pPr>
              <a:defRPr sz="1000">
                <a:solidFill>
                  <a:srgbClr val="94A3B8"/>
                </a:solidFill>
                <a:latin typeface="Segoe UI"/>
              </a:defRPr>
            </a:pPr>
            <a:r>
              <a:t>Visualisasi 3D ekstrusi topografi SRTM/Copernicus DEM dengan dinding irisan geologi, legenda dinamis, dan simulator real-time</a:t>
            </a:r>
          </a:p>
        </p:txBody>
      </p:sp>
      <p:sp>
        <p:nvSpPr>
          <p:cNvPr id="7" name="TextBox 6"/>
          <p:cNvSpPr txBox="1"/>
          <p:nvPr/>
        </p:nvSpPr>
        <p:spPr>
          <a:xfrm>
            <a:off x="320040" y="6537960"/>
            <a:ext cx="11521440" cy="274320"/>
          </a:xfrm>
          <a:prstGeom prst="rect">
            <a:avLst/>
          </a:prstGeom>
          <a:noFill/>
        </p:spPr>
        <p:txBody>
          <a:bodyPr wrap="none">
            <a:spAutoFit/>
          </a:bodyPr>
          <a:lstStyle/>
          <a:p>
            <a:pPr>
              <a:defRPr sz="850">
                <a:solidFill>
                  <a:srgbClr val="94A3B8"/>
                </a:solidFill>
                <a:latin typeface="Segoe UI"/>
              </a:defRPr>
            </a:pPr>
            <a:r>
              <a:t>Magister Teknik Sipil (S2) • Studi Kasus DAS Garang Semarang (EPSG:32749 / UTM Zona 49S) • Live WebGIS: http://43.157.197.253/das-garang/          |   Slide 10 / 13</a:t>
            </a:r>
          </a:p>
        </p:txBody>
      </p:sp>
      <p:pic>
        <p:nvPicPr>
          <p:cNvPr id="8" name="Picture 7" descr="diorama_3d_sand_block.png"/>
          <p:cNvPicPr>
            <a:picLocks noChangeAspect="1"/>
          </p:cNvPicPr>
          <p:nvPr/>
        </p:nvPicPr>
        <p:blipFill>
          <a:blip r:embed="rId2"/>
          <a:stretch>
            <a:fillRect/>
          </a:stretch>
        </p:blipFill>
        <p:spPr>
          <a:xfrm>
            <a:off x="320040" y="1170432"/>
            <a:ext cx="5669280" cy="2486216"/>
          </a:xfrm>
          <a:prstGeom prst="rect">
            <a:avLst/>
          </a:prstGeom>
        </p:spPr>
      </p:pic>
      <p:pic>
        <p:nvPicPr>
          <p:cNvPr id="9" name="Picture 8" descr="diorama_3d_rusle_drape.png"/>
          <p:cNvPicPr>
            <a:picLocks noChangeAspect="1"/>
          </p:cNvPicPr>
          <p:nvPr/>
        </p:nvPicPr>
        <p:blipFill>
          <a:blip r:embed="rId3"/>
          <a:stretch>
            <a:fillRect/>
          </a:stretch>
        </p:blipFill>
        <p:spPr>
          <a:xfrm>
            <a:off x="6172200" y="1170432"/>
            <a:ext cx="5669280" cy="2486216"/>
          </a:xfrm>
          <a:prstGeom prst="rect">
            <a:avLst/>
          </a:prstGeom>
        </p:spPr>
      </p:pic>
      <p:sp>
        <p:nvSpPr>
          <p:cNvPr id="10" name="Rounded Rectangle 9"/>
          <p:cNvSpPr/>
          <p:nvPr/>
        </p:nvSpPr>
        <p:spPr>
          <a:xfrm>
            <a:off x="320040" y="4736592"/>
            <a:ext cx="11521440" cy="1645920"/>
          </a:xfrm>
          <a:prstGeom prst="roundRect">
            <a:avLst>
              <a:gd name="adj" fmla="val 3000"/>
            </a:avLst>
          </a:prstGeom>
          <a:solidFill>
            <a:srgbClr val="121C31"/>
          </a:solidFill>
          <a:ln w="12700">
            <a:solidFill>
              <a:srgbClr val="2D4162"/>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393192" y="4736592"/>
            <a:ext cx="11375136" cy="54864"/>
          </a:xfrm>
          <a:prstGeom prst="rect">
            <a:avLst/>
          </a:prstGeom>
          <a:solidFill>
            <a:srgbClr val="38BD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466344" y="4846320"/>
            <a:ext cx="11228832" cy="1463040"/>
          </a:xfrm>
          <a:prstGeom prst="rect">
            <a:avLst/>
          </a:prstGeom>
          <a:noFill/>
        </p:spPr>
        <p:txBody>
          <a:bodyPr wrap="square">
            <a:spAutoFit/>
          </a:bodyPr>
          <a:lstStyle/>
          <a:p>
            <a:pPr>
              <a:spcAft>
                <a:spcPts val="600"/>
              </a:spcAft>
              <a:defRPr sz="1100" b="1">
                <a:solidFill>
                  <a:srgbClr val="38BDF8"/>
                </a:solidFill>
                <a:latin typeface="Segoe UI"/>
              </a:defRPr>
            </a:pPr>
            <a:r>
              <a:t>Fitur Unggulan Aplikasi GARANG-HYDRO ML untuk Presentasi &amp; Evaluasi Akademis</a:t>
            </a:r>
          </a:p>
          <a:p>
            <a:pPr>
              <a:spcAft>
                <a:spcPts val="400"/>
              </a:spcAft>
            </a:pPr>
            <a:r>
              <a:rPr b="1" sz="950">
                <a:solidFill>
                  <a:srgbClr val="F8FAFC"/>
                </a:solidFill>
                <a:latin typeface="Segoe UI"/>
              </a:rPr>
              <a:t>• 1. Tiga Engine Peta (3D Diorama Slab, 3D Satellite MapLibre DEM, &amp; 2D Analytical Grid UTM 49S): </a:t>
            </a:r>
            <a:r>
              <a:rPr sz="950">
                <a:solidFill>
                  <a:srgbClr val="CBD5E1"/>
                </a:solidFill>
                <a:latin typeface="Segoe UI"/>
              </a:rPr>
              <a:t>Dilengkapi legenda dinamis di pojok kanan bawah peta yang otomatis berubah mengikuti setiap pergantian gaya peta3D maupun 12 layer parameter RUSLE/ML, serta informasi Tools GIS di setiap judul peta.</a:t>
            </a:r>
          </a:p>
          <a:p>
            <a:pPr>
              <a:spcAft>
                <a:spcPts val="400"/>
              </a:spcAft>
            </a:pPr>
            <a:r>
              <a:rPr b="1" sz="950">
                <a:solidFill>
                  <a:srgbClr val="F8FAFC"/>
                </a:solidFill>
                <a:latin typeface="Segoe UI"/>
              </a:rPr>
              <a:t>• 2. Inspektor Spasial Grid &amp; Simulator Inferensi ML Real-Time: </a:t>
            </a:r>
            <a:r>
              <a:rPr sz="950">
                <a:solidFill>
                  <a:srgbClr val="CBD5E1"/>
                </a:solidFill>
                <a:latin typeface="Segoe UI"/>
              </a:rPr>
              <a:t>Klik titik mana pun di DAS Garang untuk melihat koordinat UTM 49S &amp; WGS84, 5 parameter RUSLE, indeks Sentinel-2, serta menguji slider prediksi Machine Learning &amp; skenario mitigasi Sabo Dam secara langsung di browser.</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0B1120"/>
        </a:solidFill>
        <a:effectLst/>
      </p:bgPr>
    </p:bg>
    <p:spTree>
      <p:nvGrpSpPr>
        <p:cNvPr id="1" name=""/>
        <p:cNvGrpSpPr/>
        <p:nvPr/>
      </p:nvGrpSpPr>
      <p:grpSpPr/>
      <p:sp>
        <p:nvSpPr>
          <p:cNvPr id="2" name="Rectangle 1"/>
          <p:cNvSpPr/>
          <p:nvPr/>
        </p:nvSpPr>
        <p:spPr>
          <a:xfrm>
            <a:off x="0" y="0"/>
            <a:ext cx="12191695" cy="1024128"/>
          </a:xfrm>
          <a:prstGeom prst="rect">
            <a:avLst/>
          </a:prstGeom>
          <a:solidFill>
            <a:srgbClr val="0F172A"/>
          </a:solidFill>
          <a:ln w="12700">
            <a:solidFill>
              <a:srgbClr val="2D4162"/>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09728" cy="1024128"/>
          </a:xfrm>
          <a:prstGeom prst="rect">
            <a:avLst/>
          </a:prstGeom>
          <a:solidFill>
            <a:srgbClr val="38BD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320040" y="128016"/>
            <a:ext cx="3474720" cy="237744"/>
          </a:xfrm>
          <a:prstGeom prst="roundRect">
            <a:avLst/>
          </a:prstGeom>
          <a:solidFill>
            <a:srgbClr val="0E2D4B"/>
          </a:solidFill>
          <a:ln w="9525">
            <a:solidFill>
              <a:srgbClr val="38BDF8"/>
            </a:solidFill>
          </a:ln>
        </p:spPr>
        <p:style>
          <a:lnRef idx="1">
            <a:schemeClr val="accent1"/>
          </a:lnRef>
          <a:fillRef idx="3">
            <a:schemeClr val="accent1"/>
          </a:fillRef>
          <a:effectRef idx="2">
            <a:schemeClr val="accent1"/>
          </a:effectRef>
          <a:fontRef idx="minor">
            <a:schemeClr val="lt1"/>
          </a:fontRef>
        </p:style>
        <p:txBody>
          <a:bodyPr rtlCol="0" anchor="ctr" wrap="none" lIns="73152" tIns="18288"/>
          <a:lstStyle/>
          <a:p>
            <a:pPr algn="ctr">
              <a:defRPr sz="850" b="1">
                <a:solidFill>
                  <a:srgbClr val="38BDF8"/>
                </a:solidFill>
                <a:latin typeface="Segoe UI"/>
              </a:defRPr>
            </a:pPr>
            <a:r>
              <a:t>TUGAS 5 • STRUKTUR LAPORAN AKADEMIS S2 &amp; REKOMENDASI REKAYASA</a:t>
            </a:r>
          </a:p>
        </p:txBody>
      </p:sp>
      <p:sp>
        <p:nvSpPr>
          <p:cNvPr id="5" name="Rounded Rectangle 4"/>
          <p:cNvSpPr/>
          <p:nvPr/>
        </p:nvSpPr>
        <p:spPr>
          <a:xfrm>
            <a:off x="3931920" y="128016"/>
            <a:ext cx="7909560" cy="237744"/>
          </a:xfrm>
          <a:prstGeom prst="roundRect">
            <a:avLst/>
          </a:prstGeom>
          <a:solidFill>
            <a:srgbClr val="2A200F"/>
          </a:solidFill>
          <a:ln w="9525">
            <a:solidFill>
              <a:srgbClr val="F59E0B"/>
            </a:solidFill>
          </a:ln>
        </p:spPr>
        <p:style>
          <a:lnRef idx="1">
            <a:schemeClr val="accent1"/>
          </a:lnRef>
          <a:fillRef idx="3">
            <a:schemeClr val="accent1"/>
          </a:fillRef>
          <a:effectRef idx="2">
            <a:schemeClr val="accent1"/>
          </a:effectRef>
          <a:fontRef idx="minor">
            <a:schemeClr val="lt1"/>
          </a:fontRef>
        </p:style>
        <p:txBody>
          <a:bodyPr rtlCol="0" anchor="ctr" wrap="none" tIns="18288"/>
          <a:lstStyle/>
          <a:p>
            <a:pPr algn="ctr">
              <a:defRPr sz="800" b="1">
                <a:solidFill>
                  <a:srgbClr val="F59E0B"/>
                </a:solidFill>
                <a:latin typeface="Segoe UI"/>
              </a:defRPr>
            </a:pPr>
            <a:r>
              <a:t>TOOLS GIS: QGIS 3.34 LTR • Python GeoPandas &amp; Rasterio • WhiteboxTools D8 • GEE Sentinel-2 • GDAL/PROJ (EPSG:32749) • Three.js 3D • Scikit-Learn</a:t>
            </a:r>
          </a:p>
        </p:txBody>
      </p:sp>
      <p:sp>
        <p:nvSpPr>
          <p:cNvPr id="6" name="TextBox 5"/>
          <p:cNvSpPr txBox="1"/>
          <p:nvPr/>
        </p:nvSpPr>
        <p:spPr>
          <a:xfrm>
            <a:off x="320040" y="384048"/>
            <a:ext cx="10789920" cy="594360"/>
          </a:xfrm>
          <a:prstGeom prst="rect">
            <a:avLst/>
          </a:prstGeom>
          <a:noFill/>
        </p:spPr>
        <p:txBody>
          <a:bodyPr wrap="square" tIns="0" bIns="0">
            <a:spAutoFit/>
          </a:bodyPr>
          <a:lstStyle/>
          <a:p>
            <a:pPr>
              <a:defRPr sz="1800" b="1">
                <a:solidFill>
                  <a:srgbClr val="F8FAFC"/>
                </a:solidFill>
                <a:latin typeface="Segoe UI"/>
              </a:defRPr>
            </a:pPr>
            <a:r>
              <a:t>10. Sistematika Laporan Tesis/Tugas S2 &amp; Rencana Induk Mitigasi Konservasi DAS</a:t>
            </a:r>
          </a:p>
          <a:p>
            <a:pPr>
              <a:defRPr sz="1000">
                <a:solidFill>
                  <a:srgbClr val="94A3B8"/>
                </a:solidFill>
                <a:latin typeface="Segoe UI"/>
              </a:defRPr>
            </a:pPr>
            <a:r>
              <a:t>Integrasi rekomendasi konservasi vegetatif (agroforestri) dan sipil teknis (Teras Bangku &amp; Sabo Dam) berbasis bukti spasial</a:t>
            </a:r>
          </a:p>
        </p:txBody>
      </p:sp>
      <p:sp>
        <p:nvSpPr>
          <p:cNvPr id="7" name="TextBox 6"/>
          <p:cNvSpPr txBox="1"/>
          <p:nvPr/>
        </p:nvSpPr>
        <p:spPr>
          <a:xfrm>
            <a:off x="320040" y="6537960"/>
            <a:ext cx="11521440" cy="274320"/>
          </a:xfrm>
          <a:prstGeom prst="rect">
            <a:avLst/>
          </a:prstGeom>
          <a:noFill/>
        </p:spPr>
        <p:txBody>
          <a:bodyPr wrap="none">
            <a:spAutoFit/>
          </a:bodyPr>
          <a:lstStyle/>
          <a:p>
            <a:pPr>
              <a:defRPr sz="850">
                <a:solidFill>
                  <a:srgbClr val="94A3B8"/>
                </a:solidFill>
                <a:latin typeface="Segoe UI"/>
              </a:defRPr>
            </a:pPr>
            <a:r>
              <a:t>Magister Teknik Sipil (S2) • Studi Kasus DAS Garang Semarang (EPSG:32749 / UTM Zona 49S) • Live WebGIS: http://43.157.197.253/das-garang/          |   Slide 11 / 13</a:t>
            </a:r>
          </a:p>
        </p:txBody>
      </p:sp>
      <p:sp>
        <p:nvSpPr>
          <p:cNvPr id="8" name="Rounded Rectangle 7"/>
          <p:cNvSpPr/>
          <p:nvPr/>
        </p:nvSpPr>
        <p:spPr>
          <a:xfrm>
            <a:off x="320040" y="1170432"/>
            <a:ext cx="5577840" cy="5166360"/>
          </a:xfrm>
          <a:prstGeom prst="roundRect">
            <a:avLst>
              <a:gd name="adj" fmla="val 3000"/>
            </a:avLst>
          </a:prstGeom>
          <a:solidFill>
            <a:srgbClr val="121C31"/>
          </a:solidFill>
          <a:ln w="12700">
            <a:solidFill>
              <a:srgbClr val="2D4162"/>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393192" y="1170432"/>
            <a:ext cx="5431536" cy="54864"/>
          </a:xfrm>
          <a:prstGeom prst="rect">
            <a:avLst/>
          </a:prstGeom>
          <a:solidFill>
            <a:srgbClr val="38BD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466344" y="1280160"/>
            <a:ext cx="5285231" cy="4983480"/>
          </a:xfrm>
          <a:prstGeom prst="rect">
            <a:avLst/>
          </a:prstGeom>
          <a:noFill/>
        </p:spPr>
        <p:txBody>
          <a:bodyPr wrap="square">
            <a:spAutoFit/>
          </a:bodyPr>
          <a:lstStyle/>
          <a:p>
            <a:pPr>
              <a:spcAft>
                <a:spcPts val="600"/>
              </a:spcAft>
              <a:defRPr sz="1100" b="1">
                <a:solidFill>
                  <a:srgbClr val="38BDF8"/>
                </a:solidFill>
                <a:latin typeface="Segoe UI"/>
              </a:defRPr>
            </a:pPr>
            <a:r>
              <a:t>Struktur Bab Laporan Akademis Magister Teknik Sipil (S2)</a:t>
            </a:r>
          </a:p>
          <a:p>
            <a:pPr>
              <a:spcAft>
                <a:spcPts val="400"/>
              </a:spcAft>
            </a:pPr>
            <a:r>
              <a:rPr b="1" sz="900">
                <a:solidFill>
                  <a:srgbClr val="F8FAFC"/>
                </a:solidFill>
                <a:latin typeface="Segoe UI"/>
              </a:rPr>
              <a:t>• BAB I – PENDAHULUAN: </a:t>
            </a:r>
            <a:r>
              <a:rPr sz="900">
                <a:solidFill>
                  <a:srgbClr val="CBD5E1"/>
                </a:solidFill>
                <a:latin typeface="Segoe UI"/>
              </a:rPr>
              <a:t>1.1 Latar Belakang Krisis Sedimentasi Hulu–Hilir DAS Garang
1.2 Rumusan Masalah Asimetri Tangkapan Waduk Jatibarang vs KBB
1.3 Tujuan Penelitian &amp; Manfaat Rekayasa Sumber Daya Air
1.4 Batasan Spasial (UTM Zona 49S / EPSG:32749)</a:t>
            </a:r>
          </a:p>
          <a:p>
            <a:pPr>
              <a:spcAft>
                <a:spcPts val="400"/>
              </a:spcAft>
            </a:pPr>
            <a:r>
              <a:rPr b="1" sz="900">
                <a:solidFill>
                  <a:srgbClr val="F8FAFC"/>
                </a:solidFill>
                <a:latin typeface="Segoe UI"/>
              </a:rPr>
              <a:t>• BAB II – TINJAUAN PUSTAKA &amp; LANDASAN TEORI: </a:t>
            </a:r>
            <a:r>
              <a:rPr sz="900">
                <a:solidFill>
                  <a:srgbClr val="CBD5E1"/>
                </a:solidFill>
                <a:latin typeface="Segoe UI"/>
              </a:rPr>
              <a:t>2.1 Hidrologi &amp; Morfometri DAS (Strahler, Kerapatan Drainase)
2.2 Model Fisik Erosi RUSLE (Bols, Wischmeier, Moore &amp; Burch)
2.3 Penginderaan Jauh Multi-Spektral Sentinel-2 (NDVI, BSI, NDBI)
2.4 Sediment Delivery Ratio (SDR) &amp; Trap Efficiency Brune
2.5 Algoritma Machine Learning Spasial (GBR, RF, MLP, K-Means)</a:t>
            </a:r>
          </a:p>
          <a:p>
            <a:pPr>
              <a:spcAft>
                <a:spcPts val="400"/>
              </a:spcAft>
            </a:pPr>
            <a:r>
              <a:rPr b="1" sz="900">
                <a:solidFill>
                  <a:srgbClr val="F8FAFC"/>
                </a:solidFill>
                <a:latin typeface="Segoe UI"/>
              </a:rPr>
              <a:t>• BAB III – METODOLOGI PENELITIAN GEOSPASIAL: </a:t>
            </a:r>
            <a:r>
              <a:rPr sz="900">
                <a:solidFill>
                  <a:srgbClr val="CBD5E1"/>
                </a:solidFill>
                <a:latin typeface="Segoe UI"/>
              </a:rPr>
              <a:t>3.1 Akuisisi Data Riil (SRTM DEM, Hujan 2021–2025, Vektor OSM)
3.2 Pipeline Pemrosesan Raster Python (GeoPandas, Rasterio, WBT)
3.3 Pelatihan, Validasi Silang (5-Fold CV), &amp; Explainable AI</a:t>
            </a:r>
          </a:p>
          <a:p>
            <a:pPr>
              <a:spcAft>
                <a:spcPts val="400"/>
              </a:spcAft>
            </a:pPr>
            <a:r>
              <a:rPr b="1" sz="900">
                <a:solidFill>
                  <a:srgbClr val="F8FAFC"/>
                </a:solidFill>
                <a:latin typeface="Segoe UI"/>
              </a:rPr>
              <a:t>• BAB IV – HASIL DAN PEMBAHASAN SPASIAL: </a:t>
            </a:r>
            <a:r>
              <a:rPr sz="900">
                <a:solidFill>
                  <a:srgbClr val="CBD5E1"/>
                </a:solidFill>
                <a:latin typeface="Segoe UI"/>
              </a:rPr>
              <a:t>4.1 Morfometri 3 Sub-DAS • 4.2 Sebaran TBE 2021 vs 2026
4.3 Matriks Transisi LULC • 4.4 Evaluasi Umur Waduk &amp; Aggradasi KBB</a:t>
            </a:r>
          </a:p>
          <a:p>
            <a:pPr>
              <a:spcAft>
                <a:spcPts val="400"/>
              </a:spcAft>
            </a:pPr>
            <a:r>
              <a:rPr b="1" sz="900">
                <a:solidFill>
                  <a:srgbClr val="F8FAFC"/>
                </a:solidFill>
                <a:latin typeface="Segoe UI"/>
              </a:rPr>
              <a:t>• BAB V – KESIMPULAN DAN REKOMENDASI TEKNIS: </a:t>
            </a:r>
            <a:r>
              <a:rPr sz="900">
                <a:solidFill>
                  <a:srgbClr val="CBD5E1"/>
                </a:solidFill>
                <a:latin typeface="Segoe UI"/>
              </a:rPr>
              <a:t>Masterplan Konservasi Tanah dan Air Terpadu Hulu–Hilir.</a:t>
            </a:r>
          </a:p>
        </p:txBody>
      </p:sp>
      <p:sp>
        <p:nvSpPr>
          <p:cNvPr id="11" name="Rounded Rectangle 10"/>
          <p:cNvSpPr/>
          <p:nvPr/>
        </p:nvSpPr>
        <p:spPr>
          <a:xfrm>
            <a:off x="6080760" y="1170432"/>
            <a:ext cx="5760720" cy="5166360"/>
          </a:xfrm>
          <a:prstGeom prst="roundRect">
            <a:avLst>
              <a:gd name="adj" fmla="val 3000"/>
            </a:avLst>
          </a:prstGeom>
          <a:solidFill>
            <a:srgbClr val="121C31"/>
          </a:solidFill>
          <a:ln w="12700">
            <a:solidFill>
              <a:srgbClr val="2D4162"/>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6153912" y="1170432"/>
            <a:ext cx="5614416" cy="54864"/>
          </a:xfrm>
          <a:prstGeom prst="rect">
            <a:avLst/>
          </a:prstGeom>
          <a:solidFill>
            <a:srgbClr val="10B98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6227064" y="1280160"/>
            <a:ext cx="5468112" cy="4983480"/>
          </a:xfrm>
          <a:prstGeom prst="rect">
            <a:avLst/>
          </a:prstGeom>
          <a:noFill/>
        </p:spPr>
        <p:txBody>
          <a:bodyPr wrap="square">
            <a:spAutoFit/>
          </a:bodyPr>
          <a:lstStyle/>
          <a:p>
            <a:pPr>
              <a:spcAft>
                <a:spcPts val="600"/>
              </a:spcAft>
              <a:defRPr sz="1100" b="1">
                <a:solidFill>
                  <a:srgbClr val="10B981"/>
                </a:solidFill>
                <a:latin typeface="Segoe UI"/>
              </a:defRPr>
            </a:pPr>
            <a:r>
              <a:t>Rekomendasi Mitigasi Konservasi Tanah &amp; Air (Sipil Teknis &amp; Vegetatif)</a:t>
            </a:r>
          </a:p>
          <a:p>
            <a:pPr>
              <a:spcAft>
                <a:spcPts val="400"/>
              </a:spcAft>
            </a:pPr>
            <a:r>
              <a:rPr b="1" sz="900">
                <a:solidFill>
                  <a:srgbClr val="F8FAFC"/>
                </a:solidFill>
                <a:latin typeface="Segoe UI"/>
              </a:rPr>
              <a:t>• 1. Prioritas Zona IV Kritis (Sub-DAS Kripik &amp; Hulu Kreo – 2.774 ha): </a:t>
            </a:r>
            <a:r>
              <a:rPr sz="900">
                <a:solidFill>
                  <a:srgbClr val="CBD5E1"/>
                </a:solidFill>
                <a:latin typeface="Segoe UI"/>
              </a:rPr>
              <a:t>• Pembangunan 5–8 unit Check Dam / Sabo Dam bertingkat pada alur hulu S. Kripik (Sadeng–Kalialang) dan S. Kreo (Gunungpati) untuk menahan sedimen fraksi kasar hingga 45–60%.
• Perlindungan tebing sungai dengan bio-engineering rumput Vetiver (Vetiveria zizanioides) dan bronjong batu kali.</a:t>
            </a:r>
          </a:p>
          <a:p>
            <a:pPr>
              <a:spcAft>
                <a:spcPts val="400"/>
              </a:spcAft>
            </a:pPr>
            <a:r>
              <a:rPr b="1" sz="900">
                <a:solidFill>
                  <a:srgbClr val="F8FAFC"/>
                </a:solidFill>
                <a:latin typeface="Segoe UI"/>
              </a:rPr>
              <a:t>• 2. Prioritas Zona III Lereng Tengah (Kemiringan 15–40% – 4.447 ha): </a:t>
            </a:r>
            <a:r>
              <a:rPr sz="900">
                <a:solidFill>
                  <a:srgbClr val="CBD5E1"/>
                </a:solidFill>
                <a:latin typeface="Segoe UI"/>
              </a:rPr>
              <a:t>• Konstruksi Teras Bangku diperkuat batu dan saluran pembuangan air (SPA) berumput yang menurunkan Faktor P dari 0,65 menjadi 0,15.
• Mengurangi laju erosi spesifik lereng pertanian hingga &gt;55%.</a:t>
            </a:r>
          </a:p>
          <a:p>
            <a:pPr>
              <a:spcAft>
                <a:spcPts val="400"/>
              </a:spcAft>
            </a:pPr>
            <a:r>
              <a:rPr b="1" sz="900">
                <a:solidFill>
                  <a:srgbClr val="F8FAFC"/>
                </a:solidFill>
                <a:latin typeface="Segoe UI"/>
              </a:rPr>
              <a:t>• 3. Rehabilitasi Vegetatif &amp; Pengendalian Tata Ruang (Perda RTRW): </a:t>
            </a:r>
            <a:r>
              <a:rPr sz="900">
                <a:solidFill>
                  <a:srgbClr val="CBD5E1"/>
                </a:solidFill>
                <a:latin typeface="Segoe UI"/>
              </a:rPr>
              <a:t>• Konversi kembali tegalan terbuka pada kelerengan &gt;25% menjadi sistem Wanatani / Agroforestri multi-strata (kopi, durian, alpukat, sengon) untuk menekan Faktor C dari 0,480 ke &lt;0,085.
• Kewajiban Kolam Retensi Sedimen (Sediment Trap Pond) bagi setiap izin pembukaan lahan perumahan baru di Banyumanik, Gunungpati, dan Mijen.</a:t>
            </a:r>
          </a:p>
          <a:p>
            <a:pPr>
              <a:spcAft>
                <a:spcPts val="400"/>
              </a:spcAft>
            </a:pPr>
            <a:r>
              <a:rPr b="1" sz="900">
                <a:solidFill>
                  <a:srgbClr val="F8FAFC"/>
                </a:solidFill>
                <a:latin typeface="Segoe UI"/>
              </a:rPr>
              <a:t>• 4. Pengelolaan Hilir Simongan &amp; Kanal Banjir Barat (KBB): </a:t>
            </a:r>
            <a:r>
              <a:rPr sz="900">
                <a:solidFill>
                  <a:srgbClr val="CBD5E1"/>
                </a:solidFill>
                <a:latin typeface="Segoe UI"/>
              </a:rPr>
              <a:t>• Optimalisasi kantong lumpur (sand pocket) di hulu Bendung Simongan dan pengerukan berkala terjadwal untuk menjaga kapasitas debit banjir rencana Q100.</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